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86" r:id="rId4"/>
    <p:sldId id="285" r:id="rId5"/>
    <p:sldId id="287" r:id="rId6"/>
    <p:sldId id="288" r:id="rId7"/>
    <p:sldId id="279" r:id="rId8"/>
    <p:sldId id="280" r:id="rId9"/>
    <p:sldId id="261" r:id="rId10"/>
    <p:sldId id="271" r:id="rId11"/>
    <p:sldId id="268" r:id="rId12"/>
    <p:sldId id="267" r:id="rId13"/>
    <p:sldId id="270" r:id="rId14"/>
    <p:sldId id="276" r:id="rId15"/>
    <p:sldId id="259" r:id="rId16"/>
    <p:sldId id="282" r:id="rId17"/>
    <p:sldId id="272" r:id="rId18"/>
  </p:sldIdLst>
  <p:sldSz cx="12192000" cy="6858000"/>
  <p:notesSz cx="7010400" cy="92360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60"/>
    <a:srgbClr val="FF0066"/>
    <a:srgbClr val="FF0000"/>
    <a:srgbClr val="FFD966"/>
    <a:srgbClr val="8FAADC"/>
    <a:srgbClr val="FBD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30" autoAdjust="0"/>
  </p:normalViewPr>
  <p:slideViewPr>
    <p:cSldViewPr snapToGrid="0">
      <p:cViewPr varScale="1">
        <p:scale>
          <a:sx n="71" d="100"/>
          <a:sy n="71" d="100"/>
        </p:scale>
        <p:origin x="10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:\JurkaFischer\zlatapis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:\JurkaFischer\zlatapisc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:\JurkaFischer\zlatapisc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U:\JurkaFischer\zlatapisc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U:\JurkaFischer\zlatapisc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600" b="1" i="0" cap="all" baseline="0" dirty="0">
                <a:effectLst/>
              </a:rPr>
              <a:t>Število radijskih programov, na katerih je BILA UPORABLJENA </a:t>
            </a:r>
            <a:br>
              <a:rPr lang="sl-SI" sz="1600" b="1" i="0" cap="all" baseline="0" dirty="0">
                <a:effectLst/>
              </a:rPr>
            </a:br>
            <a:r>
              <a:rPr lang="sl-SI" sz="1600" b="1" i="0" cap="all" baseline="0" dirty="0">
                <a:effectLst/>
              </a:rPr>
              <a:t>NAJVEČKRAT PREDVAJANA SKLADBA V 2023 (</a:t>
            </a:r>
            <a:r>
              <a:rPr lang="sl-SI" sz="1600" b="1" i="1" cap="all" baseline="0" dirty="0" err="1">
                <a:effectLst/>
              </a:rPr>
              <a:t>miley</a:t>
            </a:r>
            <a:r>
              <a:rPr lang="sl-SI" sz="1600" b="1" i="1" cap="all" baseline="0" dirty="0">
                <a:effectLst/>
              </a:rPr>
              <a:t> </a:t>
            </a:r>
            <a:r>
              <a:rPr lang="sl-SI" sz="1600" b="1" i="1" cap="all" baseline="0" dirty="0" err="1">
                <a:effectLst/>
              </a:rPr>
              <a:t>cyrus</a:t>
            </a:r>
            <a:r>
              <a:rPr lang="sl-SI" sz="1600" b="1" i="1" cap="all" baseline="0" dirty="0">
                <a:effectLst/>
              </a:rPr>
              <a:t> - </a:t>
            </a:r>
            <a:r>
              <a:rPr lang="sl-SI" sz="1600" b="1" i="1" cap="all" baseline="0" dirty="0" err="1">
                <a:effectLst/>
              </a:rPr>
              <a:t>flowers</a:t>
            </a:r>
            <a:r>
              <a:rPr lang="sl-SI" sz="1600" b="1" i="0" cap="all" baseline="0" dirty="0">
                <a:effectLst/>
              </a:rPr>
              <a:t>)</a:t>
            </a:r>
            <a:endParaRPr lang="sl-SI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Število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Sheet2!$B$2:$O$2</c:f>
              <c:numCache>
                <c:formatCode>General</c:formatCode>
                <c:ptCount val="14"/>
                <c:pt idx="0">
                  <c:v>46</c:v>
                </c:pt>
                <c:pt idx="1">
                  <c:v>49</c:v>
                </c:pt>
                <c:pt idx="2">
                  <c:v>43</c:v>
                </c:pt>
                <c:pt idx="3">
                  <c:v>43</c:v>
                </c:pt>
                <c:pt idx="4">
                  <c:v>42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41</c:v>
                </c:pt>
                <c:pt idx="9">
                  <c:v>33</c:v>
                </c:pt>
                <c:pt idx="10">
                  <c:v>40</c:v>
                </c:pt>
                <c:pt idx="11">
                  <c:v>35</c:v>
                </c:pt>
                <c:pt idx="12">
                  <c:v>38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C-4DF3-B5EC-02A9922F8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217872"/>
        <c:axId val="1599045264"/>
      </c:barChart>
      <c:catAx>
        <c:axId val="159721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99045264"/>
        <c:crosses val="autoZero"/>
        <c:auto val="1"/>
        <c:lblAlgn val="ctr"/>
        <c:lblOffset val="100"/>
        <c:noMultiLvlLbl val="0"/>
      </c:catAx>
      <c:valAx>
        <c:axId val="159904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9721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600" b="1" i="0" baseline="0" dirty="0">
                <a:effectLst/>
              </a:rPr>
              <a:t>LETO PRVE OBJAVE GLEDE NA LETO PREDVAJANJA </a:t>
            </a:r>
            <a:endParaRPr lang="sl-SI" sz="1600" dirty="0">
              <a:effectLst/>
            </a:endParaRPr>
          </a:p>
          <a:p>
            <a:pPr>
              <a:defRPr/>
            </a:pPr>
            <a:r>
              <a:rPr lang="sl-SI" sz="1600" b="1" i="0" baseline="0" dirty="0">
                <a:effectLst/>
              </a:rPr>
              <a:t>(ZA PRVIH 25 NA LESTVICI)</a:t>
            </a:r>
            <a:endParaRPr lang="sl-SI" sz="1600" dirty="0"/>
          </a:p>
        </c:rich>
      </c:tx>
      <c:layout>
        <c:manualLayout>
          <c:xMode val="edge"/>
          <c:yMode val="edge"/>
          <c:x val="0.34867204746976771"/>
          <c:y val="1.1246350194077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Izdani v istem letu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Sheet2!$B$5:$O$5</c:f>
              <c:numCache>
                <c:formatCode>General</c:formatCode>
                <c:ptCount val="14"/>
                <c:pt idx="0">
                  <c:v>6</c:v>
                </c:pt>
                <c:pt idx="1">
                  <c:v>10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  <c:pt idx="7">
                  <c:v>10</c:v>
                </c:pt>
                <c:pt idx="8">
                  <c:v>9</c:v>
                </c:pt>
                <c:pt idx="9">
                  <c:v>13</c:v>
                </c:pt>
                <c:pt idx="10">
                  <c:v>7</c:v>
                </c:pt>
                <c:pt idx="11">
                  <c:v>8</c:v>
                </c:pt>
                <c:pt idx="12">
                  <c:v>10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1-4DC1-9CBC-61D24245BD7D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Izdani v preteklem letu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Sheet2!$B$6:$O$6</c:f>
              <c:numCache>
                <c:formatCode>General</c:formatCode>
                <c:ptCount val="14"/>
                <c:pt idx="0">
                  <c:v>17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18</c:v>
                </c:pt>
                <c:pt idx="6">
                  <c:v>9</c:v>
                </c:pt>
                <c:pt idx="7">
                  <c:v>14</c:v>
                </c:pt>
                <c:pt idx="8">
                  <c:v>15</c:v>
                </c:pt>
                <c:pt idx="9">
                  <c:v>12</c:v>
                </c:pt>
                <c:pt idx="10">
                  <c:v>18</c:v>
                </c:pt>
                <c:pt idx="11">
                  <c:v>14</c:v>
                </c:pt>
                <c:pt idx="12">
                  <c:v>13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1-4DC1-9CBC-61D24245B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044176"/>
        <c:axId val="1599045808"/>
      </c:barChart>
      <c:catAx>
        <c:axId val="159904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99045808"/>
        <c:crosses val="autoZero"/>
        <c:auto val="1"/>
        <c:lblAlgn val="ctr"/>
        <c:lblOffset val="100"/>
        <c:noMultiLvlLbl val="0"/>
      </c:catAx>
      <c:valAx>
        <c:axId val="159904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9904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800" b="1" dirty="0"/>
              <a:t>RAZMERJE SLO - TUJA GLASBA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Sheet2!$A$9</c:f>
              <c:strCache>
                <c:ptCount val="1"/>
                <c:pt idx="0">
                  <c:v>SLO glasba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Sheet2!$B$8:$O$8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Sheet2!$B$9:$O$9</c:f>
              <c:numCache>
                <c:formatCode>General</c:formatCode>
                <c:ptCount val="14"/>
                <c:pt idx="0">
                  <c:v>42.3</c:v>
                </c:pt>
                <c:pt idx="1">
                  <c:v>38.6</c:v>
                </c:pt>
                <c:pt idx="2">
                  <c:v>38.9</c:v>
                </c:pt>
                <c:pt idx="3">
                  <c:v>41.1</c:v>
                </c:pt>
                <c:pt idx="4">
                  <c:v>40.799999999999997</c:v>
                </c:pt>
                <c:pt idx="5">
                  <c:v>42.9</c:v>
                </c:pt>
                <c:pt idx="6">
                  <c:v>38.200000000000003</c:v>
                </c:pt>
                <c:pt idx="7">
                  <c:v>32.6</c:v>
                </c:pt>
                <c:pt idx="8">
                  <c:v>32.6</c:v>
                </c:pt>
                <c:pt idx="9" formatCode="0.0">
                  <c:v>30</c:v>
                </c:pt>
                <c:pt idx="10" formatCode="0.0">
                  <c:v>32.4</c:v>
                </c:pt>
                <c:pt idx="11" formatCode="0.0">
                  <c:v>35.700000000000003</c:v>
                </c:pt>
                <c:pt idx="12" formatCode="0.0">
                  <c:v>34.299999999999997</c:v>
                </c:pt>
                <c:pt idx="13" formatCode="0.0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F-4D5C-8F11-073175C6D9F0}"/>
            </c:ext>
          </c:extLst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Tuja glasba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Sheet2!$B$8:$O$8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Sheet2!$B$10:$O$10</c:f>
              <c:numCache>
                <c:formatCode>General</c:formatCode>
                <c:ptCount val="14"/>
                <c:pt idx="0">
                  <c:v>57.7</c:v>
                </c:pt>
                <c:pt idx="1">
                  <c:v>61.4</c:v>
                </c:pt>
                <c:pt idx="2">
                  <c:v>61.5</c:v>
                </c:pt>
                <c:pt idx="3">
                  <c:v>58.9</c:v>
                </c:pt>
                <c:pt idx="4">
                  <c:v>59.2</c:v>
                </c:pt>
                <c:pt idx="5">
                  <c:v>57.1</c:v>
                </c:pt>
                <c:pt idx="6">
                  <c:v>61.8</c:v>
                </c:pt>
                <c:pt idx="7">
                  <c:v>67.400000000000006</c:v>
                </c:pt>
                <c:pt idx="8">
                  <c:v>67.400000000000006</c:v>
                </c:pt>
                <c:pt idx="9" formatCode="0.0">
                  <c:v>70</c:v>
                </c:pt>
                <c:pt idx="10" formatCode="0.0">
                  <c:v>67.599999999999994</c:v>
                </c:pt>
                <c:pt idx="11" formatCode="0.0">
                  <c:v>64.3</c:v>
                </c:pt>
                <c:pt idx="12" formatCode="0.0">
                  <c:v>65.7</c:v>
                </c:pt>
                <c:pt idx="13" formatCode="0.0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2F-4D5C-8F11-073175C6D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5796096"/>
        <c:axId val="1585797184"/>
      </c:barChart>
      <c:catAx>
        <c:axId val="1585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85797184"/>
        <c:crosses val="autoZero"/>
        <c:auto val="1"/>
        <c:lblAlgn val="ctr"/>
        <c:lblOffset val="100"/>
        <c:noMultiLvlLbl val="0"/>
      </c:catAx>
      <c:valAx>
        <c:axId val="158579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8579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600" b="1" dirty="0"/>
              <a:t>ŠTEVILO RAZLIČNIH IZVEDB, UPORABLJENIH NA RADIJSKIH PROGRAMIH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Sheet2!$A$13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Sheet2!$B$12:$O$12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Sheet2!$B$13:$O$13</c:f>
              <c:numCache>
                <c:formatCode>General</c:formatCode>
                <c:ptCount val="14"/>
                <c:pt idx="0">
                  <c:v>196486</c:v>
                </c:pt>
                <c:pt idx="1">
                  <c:v>221463</c:v>
                </c:pt>
                <c:pt idx="2">
                  <c:v>200951</c:v>
                </c:pt>
                <c:pt idx="3">
                  <c:v>210105</c:v>
                </c:pt>
                <c:pt idx="4">
                  <c:v>211195</c:v>
                </c:pt>
                <c:pt idx="5">
                  <c:v>196711</c:v>
                </c:pt>
                <c:pt idx="6">
                  <c:v>185848</c:v>
                </c:pt>
                <c:pt idx="7">
                  <c:v>190606</c:v>
                </c:pt>
                <c:pt idx="8">
                  <c:v>214955</c:v>
                </c:pt>
                <c:pt idx="9">
                  <c:v>228132</c:v>
                </c:pt>
                <c:pt idx="10">
                  <c:v>234464</c:v>
                </c:pt>
                <c:pt idx="11">
                  <c:v>260856</c:v>
                </c:pt>
                <c:pt idx="12">
                  <c:v>267571</c:v>
                </c:pt>
                <c:pt idx="13">
                  <c:v>256673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2-4524-A853-127A660FC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795552"/>
        <c:axId val="1585799360"/>
      </c:barChart>
      <c:catAx>
        <c:axId val="1585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85799360"/>
        <c:crosses val="autoZero"/>
        <c:auto val="1"/>
        <c:lblAlgn val="ctr"/>
        <c:lblOffset val="100"/>
        <c:noMultiLvlLbl val="0"/>
      </c:catAx>
      <c:valAx>
        <c:axId val="15857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8579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600" b="1" dirty="0"/>
              <a:t>ŠTEVILO UPORABLJENIH</a:t>
            </a:r>
            <a:r>
              <a:rPr lang="sl-SI" sz="1600" b="1" baseline="0" dirty="0"/>
              <a:t> RAZLIČNIH SKLADB NA RADIJSKEM PROGRAMU</a:t>
            </a:r>
            <a:endParaRPr lang="sl-SI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Sheet2!$A$16</c:f>
              <c:strCache>
                <c:ptCount val="1"/>
                <c:pt idx="0">
                  <c:v>Najmanj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D-4F2C-8160-7A2788AABDF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DD-4DFC-873A-517B312B35B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04-4D1F-8DCC-9C59897A57E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5A3-4D2D-ABE6-D85C00CAAB3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50F-4CDC-A4B6-818252BDD6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Sheet2!$B$15:$N$15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Sheet2!$B$16:$N$16</c:f>
              <c:numCache>
                <c:formatCode>General</c:formatCode>
                <c:ptCount val="13"/>
                <c:pt idx="0">
                  <c:v>1190</c:v>
                </c:pt>
                <c:pt idx="1">
                  <c:v>1074</c:v>
                </c:pt>
                <c:pt idx="2">
                  <c:v>1117</c:v>
                </c:pt>
                <c:pt idx="3">
                  <c:v>1027</c:v>
                </c:pt>
                <c:pt idx="4">
                  <c:v>1003</c:v>
                </c:pt>
                <c:pt idx="5">
                  <c:v>1019</c:v>
                </c:pt>
                <c:pt idx="6">
                  <c:v>570</c:v>
                </c:pt>
                <c:pt idx="7">
                  <c:v>652</c:v>
                </c:pt>
                <c:pt idx="8">
                  <c:v>810</c:v>
                </c:pt>
                <c:pt idx="9">
                  <c:v>726</c:v>
                </c:pt>
                <c:pt idx="10">
                  <c:v>912</c:v>
                </c:pt>
                <c:pt idx="11">
                  <c:v>1091</c:v>
                </c:pt>
                <c:pt idx="12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2-44EF-AD1E-4D4EE523602E}"/>
            </c:ext>
          </c:extLst>
        </c:ser>
        <c:ser>
          <c:idx val="1"/>
          <c:order val="1"/>
          <c:tx>
            <c:strRef>
              <c:f>Sheet2!$A$17</c:f>
              <c:strCache>
                <c:ptCount val="1"/>
                <c:pt idx="0">
                  <c:v>Največ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D-4F2C-8160-7A2788AABDF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DD-4DFC-873A-517B312B35B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04-4D1F-8DCC-9C59897A57E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5A3-4D2D-ABE6-D85C00CAAB3D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50F-4CDC-A4B6-818252BDD6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Sheet2!$B$15:$N$15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Sheet2!$B$17:$N$17</c:f>
              <c:numCache>
                <c:formatCode>General</c:formatCode>
                <c:ptCount val="13"/>
                <c:pt idx="0">
                  <c:v>32877</c:v>
                </c:pt>
                <c:pt idx="1">
                  <c:v>34270</c:v>
                </c:pt>
                <c:pt idx="2">
                  <c:v>34019</c:v>
                </c:pt>
                <c:pt idx="3">
                  <c:v>31598</c:v>
                </c:pt>
                <c:pt idx="4">
                  <c:v>32409</c:v>
                </c:pt>
                <c:pt idx="5">
                  <c:v>33134</c:v>
                </c:pt>
                <c:pt idx="6">
                  <c:v>30962</c:v>
                </c:pt>
                <c:pt idx="7">
                  <c:v>35301</c:v>
                </c:pt>
                <c:pt idx="8">
                  <c:v>35770</c:v>
                </c:pt>
                <c:pt idx="9">
                  <c:v>34804</c:v>
                </c:pt>
                <c:pt idx="10">
                  <c:v>39431</c:v>
                </c:pt>
                <c:pt idx="11">
                  <c:v>37059</c:v>
                </c:pt>
                <c:pt idx="12">
                  <c:v>33907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2-44EF-AD1E-4D4EE5236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792288"/>
        <c:axId val="1585802080"/>
      </c:barChart>
      <c:catAx>
        <c:axId val="15857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85802080"/>
        <c:crosses val="autoZero"/>
        <c:auto val="1"/>
        <c:lblAlgn val="ctr"/>
        <c:lblOffset val="100"/>
        <c:noMultiLvlLbl val="0"/>
      </c:catAx>
      <c:valAx>
        <c:axId val="158580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5857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113D1D-9714-4D12-A2E6-CC454896D5D0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4BAD52-53FD-4F03-806D-9AA7F0A1E9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667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958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57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dirty="0"/>
              <a:t>2023 - podatek je za dnevni blok. </a:t>
            </a:r>
          </a:p>
          <a:p>
            <a:pPr marL="0" indent="0">
              <a:buFontTx/>
              <a:buNone/>
            </a:pPr>
            <a:r>
              <a:rPr lang="sl-SI" dirty="0"/>
              <a:t>Če upoštevamo cel dan, je delež domače glasbe 35,4%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13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709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l-SI" baseline="0" dirty="0"/>
              <a:t>Še vedno največ različne glasbe predvajajo radijski programi s širšo glasbeno uredniško politiko, oziroma zgolj ti programi</a:t>
            </a:r>
          </a:p>
          <a:p>
            <a:pPr marL="171450" indent="-171450">
              <a:buFontTx/>
              <a:buChar char="-"/>
            </a:pPr>
            <a:r>
              <a:rPr lang="sl-SI" baseline="0" dirty="0"/>
              <a:t>Največjo raznolikost imajo 	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baseline="0" dirty="0"/>
              <a:t>1. Program Radia Slovenija</a:t>
            </a:r>
          </a:p>
          <a:p>
            <a:pPr marL="628650" lvl="1" indent="-171450">
              <a:buFontTx/>
              <a:buChar char="-"/>
            </a:pPr>
            <a:r>
              <a:rPr lang="sl-SI" dirty="0"/>
              <a:t>Radio Študent</a:t>
            </a:r>
          </a:p>
          <a:p>
            <a:pPr marL="628650" lvl="1" indent="-171450">
              <a:buFontTx/>
              <a:buChar char="-"/>
            </a:pPr>
            <a:r>
              <a:rPr lang="sl-SI" dirty="0"/>
              <a:t>Radio Koper</a:t>
            </a:r>
          </a:p>
          <a:p>
            <a:pPr marL="628650" lvl="1" indent="-171450">
              <a:buFontTx/>
              <a:buChar char="-"/>
            </a:pPr>
            <a:r>
              <a:rPr lang="sl-SI" dirty="0"/>
              <a:t>Moj Radio</a:t>
            </a:r>
          </a:p>
          <a:p>
            <a:pPr marL="628650" lvl="1" indent="-171450">
              <a:buFontTx/>
              <a:buChar char="-"/>
            </a:pPr>
            <a:r>
              <a:rPr lang="sl-SI" dirty="0"/>
              <a:t>Radio Sraka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755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l-SI" dirty="0"/>
              <a:t>Pri RTV Slovenija in komercialnih programih ni spremembe glede na leto 2022.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99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92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153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1963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55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59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Letos 7 skladb med 100 največkrat predvajanih, lani 4.</a:t>
            </a:r>
          </a:p>
          <a:p>
            <a:pPr marL="171450" indent="-171450"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Letos drugič prikazani podatki za dnevni blok predvajanja, med 6. in 22. uro, brez nočnega predvajanja</a:t>
            </a:r>
          </a:p>
          <a:p>
            <a:pPr marL="171450" indent="-171450"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Le 2 skladbi med top 10 sta starejši od 3 let (lani 4)</a:t>
            </a:r>
          </a:p>
          <a:p>
            <a:pPr marL="628650" lvl="1" indent="-171450"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pred 2000	2</a:t>
            </a:r>
          </a:p>
          <a:p>
            <a:pPr marL="628650" lvl="1" indent="-171450"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2021	1</a:t>
            </a:r>
          </a:p>
          <a:p>
            <a:pPr marL="628650" lvl="1" indent="-171450"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2022	3</a:t>
            </a:r>
          </a:p>
          <a:p>
            <a:pPr marL="628650" lvl="1" indent="-171450"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2023	4</a:t>
            </a:r>
          </a:p>
          <a:p>
            <a:pPr marL="171450" indent="-171450">
              <a:buFontTx/>
              <a:buChar char="-"/>
            </a:pPr>
            <a:endParaRPr lang="sl-SI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	JOKER OUT - CARPE DIEM 		7176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 	NINA PUŠLAR - MALO, MALO 	5354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 	ŽAN SERČIČ - PUSTI MI SPOMIN 	3168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 	NINA PUŠLAR - NINA, NINA, NINA 	2524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 	ŽAN SERČIČ - PIJAN OD LJUBEZNI 	2315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6 	MARAAYA - NEBESA 		2093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7 	MIRAN RUDAN - MEDENA 		1975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8 	LETEČI POTEPUHI - BICIKL 		1912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9 	MIRAN RUDAN INDESIGN - NEKAJ NAJINIH STVARI (2023) 1783</a:t>
            </a:r>
            <a:r>
              <a:rPr lang="sl-SI" dirty="0"/>
              <a:t> </a:t>
            </a:r>
          </a:p>
          <a:p>
            <a:pPr marL="171450" indent="-171450">
              <a:buFontTx/>
              <a:buChar char="-"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10 	MAGNIFICO - SILVIA 		1697</a:t>
            </a:r>
            <a:r>
              <a:rPr lang="sl-SI" dirty="0"/>
              <a:t>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26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68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859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50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2. mesto	JAN PLESTENJAK</a:t>
            </a:r>
          </a:p>
          <a:p>
            <a:r>
              <a:rPr lang="sl-SI"/>
              <a:t>3. mesto	KINGSTON</a:t>
            </a:r>
          </a:p>
          <a:p>
            <a:r>
              <a:rPr lang="sl-SI"/>
              <a:t>4. mesto	TABU</a:t>
            </a:r>
          </a:p>
          <a:p>
            <a:r>
              <a:rPr lang="sl-SI"/>
              <a:t>5. mesto	ANSAMBEL LOJZETA SLAKA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15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Število vseh obdelanih radijskih postaj v 2023: 63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AD52-53FD-4F03-806D-9AA7F0A1E9B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39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57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4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019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11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9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1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182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92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912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322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CBB2-EF58-472D-A819-9E417ADE506D}" type="datetimeFigureOut">
              <a:rPr lang="sl-SI" smtClean="0"/>
              <a:t>09.05.2024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B053-E2A9-45ED-893D-AEE6FDECD6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0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7" name="Slika 6" descr="Slika, ki vsebuje besede vinilka, oseba&#10;&#10;Opis je samodejno ustvarjen">
            <a:extLst>
              <a:ext uri="{FF2B5EF4-FFF2-40B4-BE49-F238E27FC236}">
                <a16:creationId xmlns:a16="http://schemas.microsoft.com/office/drawing/2014/main" id="{744BF6FA-DF3E-308B-172F-0CADB80D25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6" r="32138"/>
          <a:stretch/>
        </p:blipFill>
        <p:spPr>
          <a:xfrm>
            <a:off x="20" y="10"/>
            <a:ext cx="4063768" cy="685799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r="5480"/>
          <a:stretch/>
        </p:blipFill>
        <p:spPr>
          <a:xfrm>
            <a:off x="8128212" y="10"/>
            <a:ext cx="4063788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32155" y="806245"/>
            <a:ext cx="9354429" cy="542740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Predstavitev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trendov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največkrat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predvajane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slovenske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skladbe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izvajalca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sl-SI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letu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2023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647494" y="2224377"/>
            <a:ext cx="9354429" cy="735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Novo mesto, 7. 5. 2024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Slika 10">
            <a:extLst>
              <a:ext uri="{FF2B5EF4-FFF2-40B4-BE49-F238E27FC236}">
                <a16:creationId xmlns:a16="http://schemas.microsoft.com/office/drawing/2014/main" id="{DE01FD32-D599-A409-62A5-F606844B8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7513" y="5791676"/>
            <a:ext cx="1060290" cy="8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54962"/>
            <a:ext cx="1943795" cy="1416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49" y="164757"/>
            <a:ext cx="1546897" cy="1307113"/>
          </a:xfrm>
          <a:prstGeom prst="rect">
            <a:avLst/>
          </a:prstGeom>
        </p:spPr>
      </p:pic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942534"/>
              </p:ext>
            </p:extLst>
          </p:nvPr>
        </p:nvGraphicFramePr>
        <p:xfrm>
          <a:off x="937549" y="1587615"/>
          <a:ext cx="10266745" cy="451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385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54962"/>
            <a:ext cx="1943795" cy="1416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49" y="164757"/>
            <a:ext cx="1546897" cy="1307113"/>
          </a:xfrm>
          <a:prstGeom prst="rect">
            <a:avLst/>
          </a:prstGeom>
        </p:spPr>
      </p:pic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397525"/>
              </p:ext>
            </p:extLst>
          </p:nvPr>
        </p:nvGraphicFramePr>
        <p:xfrm>
          <a:off x="1086928" y="1728216"/>
          <a:ext cx="9592574" cy="430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963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54962"/>
            <a:ext cx="1943795" cy="1416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49" y="164757"/>
            <a:ext cx="1546897" cy="1307113"/>
          </a:xfrm>
          <a:prstGeom prst="rect">
            <a:avLst/>
          </a:prstGeom>
        </p:spPr>
      </p:pic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55185"/>
              </p:ext>
            </p:extLst>
          </p:nvPr>
        </p:nvGraphicFramePr>
        <p:xfrm>
          <a:off x="832021" y="1681879"/>
          <a:ext cx="10360698" cy="459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003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54962"/>
            <a:ext cx="1943795" cy="1416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49" y="164757"/>
            <a:ext cx="1546897" cy="1307113"/>
          </a:xfrm>
          <a:prstGeom prst="rect">
            <a:avLst/>
          </a:prstGeom>
        </p:spPr>
      </p:pic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308617"/>
              </p:ext>
            </p:extLst>
          </p:nvPr>
        </p:nvGraphicFramePr>
        <p:xfrm>
          <a:off x="832021" y="1886673"/>
          <a:ext cx="10603766" cy="460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716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54962"/>
            <a:ext cx="1943795" cy="1416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49" y="164757"/>
            <a:ext cx="1546897" cy="1307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2771" y="1676519"/>
            <a:ext cx="7130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/>
              <a:t>Podatki o </a:t>
            </a:r>
            <a:r>
              <a:rPr lang="sl-SI" sz="2400" b="1" dirty="0" err="1"/>
              <a:t>izpoln</a:t>
            </a:r>
            <a:r>
              <a:rPr lang="en-US" sz="2400" b="1" dirty="0"/>
              <a:t>j</a:t>
            </a:r>
            <a:r>
              <a:rPr lang="sl-SI" sz="2400" b="1" dirty="0" err="1"/>
              <a:t>evanju</a:t>
            </a:r>
            <a:r>
              <a:rPr lang="sl-SI" sz="2400" b="1" dirty="0"/>
              <a:t> kvot uporabe slovenske glasbe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7056"/>
              </p:ext>
            </p:extLst>
          </p:nvPr>
        </p:nvGraphicFramePr>
        <p:xfrm>
          <a:off x="1024127" y="2804498"/>
          <a:ext cx="1004620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7329">
                  <a:extLst>
                    <a:ext uri="{9D8B030D-6E8A-4147-A177-3AD203B41FA5}">
                      <a16:colId xmlns:a16="http://schemas.microsoft.com/office/drawing/2014/main" val="229176339"/>
                    </a:ext>
                  </a:extLst>
                </a:gridCol>
                <a:gridCol w="2930143">
                  <a:extLst>
                    <a:ext uri="{9D8B030D-6E8A-4147-A177-3AD203B41FA5}">
                      <a16:colId xmlns:a16="http://schemas.microsoft.com/office/drawing/2014/main" val="2589147850"/>
                    </a:ext>
                  </a:extLst>
                </a:gridCol>
                <a:gridCol w="3348736">
                  <a:extLst>
                    <a:ext uri="{9D8B030D-6E8A-4147-A177-3AD203B41FA5}">
                      <a16:colId xmlns:a16="http://schemas.microsoft.com/office/drawing/2014/main" val="1180851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Izpolnjujejo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kvote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 </a:t>
                      </a:r>
                      <a:r>
                        <a:rPr lang="en-US" dirty="0" err="1"/>
                        <a:t>izpolnjujejo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kvot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57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RTV </a:t>
                      </a:r>
                      <a:r>
                        <a:rPr lang="en-US" b="1" dirty="0" err="1"/>
                        <a:t>Slovenija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0 %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Regionalni</a:t>
                      </a:r>
                      <a:r>
                        <a:rPr lang="en-US" b="1" dirty="0"/>
                        <a:t>/</a:t>
                      </a:r>
                      <a:r>
                        <a:rPr lang="en-US" b="1" dirty="0" err="1"/>
                        <a:t>lokalni</a:t>
                      </a:r>
                      <a:r>
                        <a:rPr lang="en-US" b="1" dirty="0"/>
                        <a:t>/</a:t>
                      </a:r>
                      <a:r>
                        <a:rPr lang="en-US" b="1" dirty="0" err="1"/>
                        <a:t>posebni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programi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70</a:t>
                      </a:r>
                      <a:r>
                        <a:rPr lang="en-US" dirty="0"/>
                        <a:t> 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30</a:t>
                      </a:r>
                      <a:r>
                        <a:rPr lang="en-US" dirty="0"/>
                        <a:t> %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4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Komercialni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programi</a:t>
                      </a:r>
                      <a:r>
                        <a:rPr lang="sl-SI" b="1" dirty="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33</a:t>
                      </a:r>
                      <a:r>
                        <a:rPr lang="en-US" dirty="0"/>
                        <a:t>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67</a:t>
                      </a:r>
                      <a:r>
                        <a:rPr lang="en-US" dirty="0"/>
                        <a:t> %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237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0015" y="4584840"/>
            <a:ext cx="10275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Manjšin</a:t>
            </a:r>
            <a:r>
              <a:rPr lang="sl-SI" b="1" dirty="0"/>
              <a:t>j</a:t>
            </a:r>
            <a:r>
              <a:rPr lang="en-US" b="1" dirty="0"/>
              <a:t>ska </a:t>
            </a:r>
            <a:r>
              <a:rPr lang="en-US" b="1" dirty="0" err="1"/>
              <a:t>radija</a:t>
            </a:r>
            <a:r>
              <a:rPr lang="en-US" b="1" dirty="0"/>
              <a:t> pod </a:t>
            </a:r>
            <a:r>
              <a:rPr lang="en-US" b="1" dirty="0" err="1"/>
              <a:t>okriljem</a:t>
            </a:r>
            <a:r>
              <a:rPr lang="en-US" b="1" dirty="0"/>
              <a:t> RTV Slovenija </a:t>
            </a:r>
            <a:r>
              <a:rPr lang="en-US" b="1" dirty="0" err="1"/>
              <a:t>nista</a:t>
            </a:r>
            <a:r>
              <a:rPr lang="en-US" b="1" dirty="0"/>
              <a:t> </a:t>
            </a:r>
            <a:r>
              <a:rPr lang="en-US" b="1" dirty="0" err="1"/>
              <a:t>zavezana</a:t>
            </a:r>
            <a:r>
              <a:rPr lang="en-US" b="1" dirty="0"/>
              <a:t> k </a:t>
            </a:r>
            <a:r>
              <a:rPr lang="en-US" b="1" dirty="0" err="1"/>
              <a:t>izpolnjevanju</a:t>
            </a:r>
            <a:r>
              <a:rPr lang="en-US" b="1" dirty="0"/>
              <a:t> </a:t>
            </a:r>
            <a:r>
              <a:rPr lang="en-US" b="1" dirty="0" err="1"/>
              <a:t>kvot</a:t>
            </a:r>
            <a:r>
              <a:rPr lang="en-US" b="1" dirty="0"/>
              <a:t> </a:t>
            </a:r>
            <a:r>
              <a:rPr lang="en-US" b="1" dirty="0" err="1"/>
              <a:t>uporabe</a:t>
            </a:r>
            <a:r>
              <a:rPr lang="en-US" b="1" dirty="0"/>
              <a:t> </a:t>
            </a:r>
            <a:r>
              <a:rPr lang="en-US" b="1" dirty="0" err="1"/>
              <a:t>slovenske</a:t>
            </a:r>
            <a:r>
              <a:rPr lang="en-US" b="1" dirty="0"/>
              <a:t> </a:t>
            </a:r>
            <a:r>
              <a:rPr lang="en-US" b="1" dirty="0" err="1"/>
              <a:t>glasbe</a:t>
            </a:r>
            <a:endParaRPr lang="sl-SI" b="1" dirty="0"/>
          </a:p>
          <a:p>
            <a:endParaRPr lang="sl-SI" b="1" dirty="0"/>
          </a:p>
          <a:p>
            <a:r>
              <a:rPr lang="sl-SI" b="1" dirty="0"/>
              <a:t>* Kvote za komercialne radijske programe niso več obvezne, do odločitve ustavnega sodišča 2019 pa so bile le-te postavljene na 20 %.</a:t>
            </a:r>
          </a:p>
        </p:txBody>
      </p:sp>
    </p:spTree>
    <p:extLst>
      <p:ext uri="{BB962C8B-B14F-4D97-AF65-F5344CB8AC3E}">
        <p14:creationId xmlns:p14="http://schemas.microsoft.com/office/powerpoint/2010/main" val="280118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663" y="1467136"/>
            <a:ext cx="4429266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458" y="-13648"/>
            <a:ext cx="4289727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951" y="-11953"/>
            <a:ext cx="4152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87191" y="255319"/>
            <a:ext cx="3274572" cy="10660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3300" b="1" dirty="0"/>
              <a:t>JOKER OUT  </a:t>
            </a:r>
            <a:br>
              <a:rPr lang="sl-SI" sz="3300" b="1" dirty="0"/>
            </a:br>
            <a:r>
              <a:rPr lang="sl-SI" sz="3300" b="1" dirty="0"/>
              <a:t>CARPE DIEM</a:t>
            </a:r>
            <a:endParaRPr lang="en-US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4" r="3" b="26781"/>
          <a:stretch/>
        </p:blipFill>
        <p:spPr>
          <a:xfrm>
            <a:off x="597339" y="49209"/>
            <a:ext cx="2110523" cy="1397475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189" y="1"/>
            <a:ext cx="3997527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"/>
          <a:stretch/>
        </p:blipFill>
        <p:spPr>
          <a:xfrm>
            <a:off x="9646048" y="4806814"/>
            <a:ext cx="2240864" cy="188994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914140" y="1861237"/>
            <a:ext cx="3020675" cy="1904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Največkrat</a:t>
            </a:r>
            <a:r>
              <a:rPr lang="en-US" sz="2000" b="1" dirty="0"/>
              <a:t> </a:t>
            </a:r>
            <a:r>
              <a:rPr lang="en-US" sz="2000" b="1" dirty="0" err="1"/>
              <a:t>predvajana</a:t>
            </a:r>
            <a:r>
              <a:rPr lang="en-US" sz="2000" b="1" dirty="0"/>
              <a:t> </a:t>
            </a:r>
            <a:r>
              <a:rPr lang="en-US" sz="2000" b="1" dirty="0" err="1"/>
              <a:t>slovenska</a:t>
            </a:r>
            <a:r>
              <a:rPr lang="en-US" sz="2000" b="1" dirty="0"/>
              <a:t> </a:t>
            </a:r>
            <a:r>
              <a:rPr lang="en-US" sz="2000" b="1" dirty="0" err="1"/>
              <a:t>skladba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radijskih</a:t>
            </a:r>
            <a:r>
              <a:rPr lang="en-US" sz="2000" b="1" dirty="0"/>
              <a:t> </a:t>
            </a:r>
            <a:r>
              <a:rPr lang="en-US" sz="2000" b="1" dirty="0" err="1"/>
              <a:t>programih</a:t>
            </a:r>
            <a:r>
              <a:rPr lang="en-US" sz="2000" b="1" dirty="0"/>
              <a:t> v </a:t>
            </a:r>
            <a:r>
              <a:rPr lang="en-US" sz="2000" b="1" dirty="0" err="1"/>
              <a:t>letu</a:t>
            </a:r>
            <a:r>
              <a:rPr lang="en-US" sz="2000" b="1" dirty="0"/>
              <a:t> 202</a:t>
            </a:r>
            <a:r>
              <a:rPr lang="sl-SI" sz="2000" b="1" dirty="0"/>
              <a:t>3</a:t>
            </a: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Slika 9" descr="Slika, ki vsebuje besede oblačila, nebo, oseba, človeški obraz&#10;&#10;Opis je samodejno ustvarjen">
            <a:extLst>
              <a:ext uri="{FF2B5EF4-FFF2-40B4-BE49-F238E27FC236}">
                <a16:creationId xmlns:a16="http://schemas.microsoft.com/office/drawing/2014/main" id="{6360AB8D-49D5-6904-8F00-52E7188A6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571">
            <a:off x="-98477" y="1029423"/>
            <a:ext cx="8477054" cy="52529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226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8" name="Slika 7" descr="Slika, ki vsebuje besede oseba, oblačila&#10;&#10;Opis je samodejno ustvarjen">
            <a:extLst>
              <a:ext uri="{FF2B5EF4-FFF2-40B4-BE49-F238E27FC236}">
                <a16:creationId xmlns:a16="http://schemas.microsoft.com/office/drawing/2014/main" id="{9B6DE71E-6E17-35BD-D060-132AC23A2A0A}"/>
              </a:ext>
            </a:extLst>
          </p:cNvPr>
          <p:cNvPicPr>
            <a:picLocks/>
          </p:cNvPicPr>
          <p:nvPr/>
        </p:nvPicPr>
        <p:blipFill rotWithShape="1">
          <a:blip r:embed="rId4">
            <a:alphaModFix amt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929" r="2604" b="6725"/>
          <a:stretch/>
        </p:blipFill>
        <p:spPr>
          <a:xfrm>
            <a:off x="-76849" y="-667328"/>
            <a:ext cx="7874616" cy="7793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PoljeZBesedilom 5"/>
          <p:cNvSpPr txBox="1"/>
          <p:nvPr/>
        </p:nvSpPr>
        <p:spPr>
          <a:xfrm>
            <a:off x="-1040468" y="5604387"/>
            <a:ext cx="9801854" cy="1054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Najbolj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predvajana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slovenska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izvajalka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sl-SI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na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radijskih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programih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v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</a:rPr>
              <a:t>letu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 2023</a:t>
            </a:r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914400" y="4267200"/>
            <a:ext cx="9675786" cy="1478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NINA PUŠLAR </a:t>
            </a:r>
          </a:p>
        </p:txBody>
      </p:sp>
      <p:pic>
        <p:nvPicPr>
          <p:cNvPr id="4" name="Slika 10">
            <a:extLst>
              <a:ext uri="{FF2B5EF4-FFF2-40B4-BE49-F238E27FC236}">
                <a16:creationId xmlns:a16="http://schemas.microsoft.com/office/drawing/2014/main" id="{CF5D5F5E-3CB8-6274-1DA8-999067FC2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75" y="164071"/>
            <a:ext cx="1410128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01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2" b="30441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579571" y="152652"/>
            <a:ext cx="10150785" cy="1692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sl-SI" sz="4100" b="1" dirty="0">
              <a:solidFill>
                <a:srgbClr val="FFFFFF"/>
              </a:solidFill>
            </a:endParaRPr>
          </a:p>
          <a:p>
            <a:pPr algn="l">
              <a:spcAft>
                <a:spcPts val="600"/>
              </a:spcAft>
            </a:pPr>
            <a:endParaRPr lang="en-US" sz="4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76371" y="683491"/>
            <a:ext cx="6107556" cy="11616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FFFF"/>
                </a:solidFill>
              </a:rPr>
              <a:t>Proizvajalec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fonograma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največkrat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predvajane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slovenske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skladbe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na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radijskih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programih</a:t>
            </a:r>
            <a:r>
              <a:rPr lang="en-US" sz="2800" b="1" dirty="0">
                <a:solidFill>
                  <a:srgbClr val="FFFFFF"/>
                </a:solidFill>
              </a:rPr>
              <a:t> v </a:t>
            </a:r>
            <a:r>
              <a:rPr lang="en-US" sz="2800" b="1" dirty="0" err="1">
                <a:solidFill>
                  <a:srgbClr val="FFFFFF"/>
                </a:solidFill>
              </a:rPr>
              <a:t>letu</a:t>
            </a:r>
            <a:r>
              <a:rPr lang="en-US" sz="2800" b="1" dirty="0">
                <a:solidFill>
                  <a:srgbClr val="FFFFFF"/>
                </a:solidFill>
              </a:rPr>
              <a:t> 202</a:t>
            </a:r>
            <a:r>
              <a:rPr lang="sl-SI" sz="2800" b="1" dirty="0">
                <a:solidFill>
                  <a:srgbClr val="FFFFFF"/>
                </a:solidFill>
              </a:rPr>
              <a:t>3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A7C067B-0603-AB81-EBD4-0F5A367E2844}"/>
              </a:ext>
            </a:extLst>
          </p:cNvPr>
          <p:cNvSpPr txBox="1"/>
          <p:nvPr/>
        </p:nvSpPr>
        <p:spPr>
          <a:xfrm>
            <a:off x="248222" y="5466623"/>
            <a:ext cx="6363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2075" algn="l">
              <a:spcAft>
                <a:spcPts val="600"/>
              </a:spcAft>
            </a:pPr>
            <a:r>
              <a:rPr lang="sl-SI" sz="4400" b="1" dirty="0">
                <a:solidFill>
                  <a:srgbClr val="FFFFFF"/>
                </a:solidFill>
              </a:rPr>
              <a:t>JOKER OUT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962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10">
            <a:extLst>
              <a:ext uri="{FF2B5EF4-FFF2-40B4-BE49-F238E27FC236}">
                <a16:creationId xmlns:a16="http://schemas.microsoft.com/office/drawing/2014/main" id="{C5A2F7FF-8DC6-BF0B-A10A-11C719C0F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 b="3"/>
          <a:stretch/>
        </p:blipFill>
        <p:spPr>
          <a:xfrm>
            <a:off x="9822392" y="489709"/>
            <a:ext cx="1598083" cy="137120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r="3" b="20330"/>
          <a:stretch/>
        </p:blipFill>
        <p:spPr>
          <a:xfrm>
            <a:off x="8136467" y="3429001"/>
            <a:ext cx="4055532" cy="3429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6600F2B-10F4-962E-6E36-BD1C8FBBA2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8" r="1" b="20484"/>
          <a:stretch/>
        </p:blipFill>
        <p:spPr>
          <a:xfrm>
            <a:off x="-855406" y="-631626"/>
            <a:ext cx="9635612" cy="8104709"/>
          </a:xfrm>
          <a:prstGeom prst="rect">
            <a:avLst/>
          </a:prstGeom>
        </p:spPr>
      </p:pic>
      <p:sp useBgFill="1">
        <p:nvSpPr>
          <p:cNvPr id="68" name="Rectangle 53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579" y="1860919"/>
            <a:ext cx="4412066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7173" y="2448232"/>
            <a:ext cx="3681007" cy="1422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Trendi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predvajanja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glasbe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v 2023 in </a:t>
            </a:r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preteklih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letih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radijskih</a:t>
            </a:r>
            <a:r>
              <a:rPr lang="en-US" sz="2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programih</a:t>
            </a:r>
            <a:endParaRPr lang="en-US" sz="25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287173" y="4199213"/>
            <a:ext cx="3923127" cy="598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Viljem Marjan Hribar,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direktor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IPF, 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k.o.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9" name="Straight Connector 55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9815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5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3A6E30C-892E-AEA1-D6B6-C86FC1E61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169263"/>
            <a:ext cx="1943795" cy="141690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7F860B1-7599-1320-1D04-1184A6F59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0649" y="286684"/>
            <a:ext cx="1546897" cy="1291861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BAE46AD-B664-04DE-2279-B5FC8367AB6E}"/>
              </a:ext>
            </a:extLst>
          </p:cNvPr>
          <p:cNvSpPr txBox="1"/>
          <p:nvPr/>
        </p:nvSpPr>
        <p:spPr>
          <a:xfrm>
            <a:off x="828094" y="1526189"/>
            <a:ext cx="616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TOP 20 na radijskih programih v 2023</a:t>
            </a:r>
            <a:endParaRPr lang="sl-SI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CA97CF53-E89C-ACF7-DA34-2E44F2BE66F0}"/>
              </a:ext>
            </a:extLst>
          </p:cNvPr>
          <p:cNvGrpSpPr/>
          <p:nvPr/>
        </p:nvGrpSpPr>
        <p:grpSpPr>
          <a:xfrm>
            <a:off x="828094" y="1965967"/>
            <a:ext cx="4980469" cy="308359"/>
            <a:chOff x="560360" y="2278387"/>
            <a:chExt cx="4980469" cy="308359"/>
          </a:xfrm>
        </p:grpSpPr>
        <p:sp>
          <p:nvSpPr>
            <p:cNvPr id="17" name="Elipsa 16">
              <a:extLst>
                <a:ext uri="{FF2B5EF4-FFF2-40B4-BE49-F238E27FC236}">
                  <a16:creationId xmlns:a16="http://schemas.microsoft.com/office/drawing/2014/main" id="{DD6DD0ED-A560-E0C8-19F7-46037FE22076}"/>
                </a:ext>
              </a:extLst>
            </p:cNvPr>
            <p:cNvSpPr/>
            <p:nvPr/>
          </p:nvSpPr>
          <p:spPr>
            <a:xfrm>
              <a:off x="560360" y="2278388"/>
              <a:ext cx="322071" cy="308358"/>
            </a:xfrm>
            <a:prstGeom prst="ellipse">
              <a:avLst/>
            </a:prstGeom>
            <a:solidFill>
              <a:srgbClr val="FAA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Pravokotnik: zaokroženi vogali 17">
              <a:extLst>
                <a:ext uri="{FF2B5EF4-FFF2-40B4-BE49-F238E27FC236}">
                  <a16:creationId xmlns:a16="http://schemas.microsoft.com/office/drawing/2014/main" id="{60030DE3-6FAA-5C92-276A-729F4B2C665B}"/>
                </a:ext>
              </a:extLst>
            </p:cNvPr>
            <p:cNvSpPr/>
            <p:nvPr/>
          </p:nvSpPr>
          <p:spPr>
            <a:xfrm>
              <a:off x="1039585" y="2278387"/>
              <a:ext cx="4501244" cy="308359"/>
            </a:xfrm>
            <a:prstGeom prst="roundRect">
              <a:avLst/>
            </a:prstGeom>
            <a:solidFill>
              <a:srgbClr val="FAA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dirty="0">
                  <a:solidFill>
                    <a:schemeClr val="bg1"/>
                  </a:solidFill>
                </a:rPr>
                <a:t>MILEY CYRUS -</a:t>
              </a:r>
              <a:r>
                <a:rPr lang="sl-SI" sz="1400" b="1" dirty="0">
                  <a:solidFill>
                    <a:schemeClr val="bg1"/>
                  </a:solidFill>
                </a:rPr>
                <a:t> </a:t>
              </a:r>
              <a:r>
                <a:rPr lang="it-IT" sz="1400" b="1" i="1" dirty="0">
                  <a:solidFill>
                    <a:schemeClr val="bg1"/>
                  </a:solidFill>
                </a:rPr>
                <a:t>FLOWERS</a:t>
              </a:r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26CD883D-FF92-4592-7053-6B718DC28B57}"/>
              </a:ext>
            </a:extLst>
          </p:cNvPr>
          <p:cNvGrpSpPr/>
          <p:nvPr/>
        </p:nvGrpSpPr>
        <p:grpSpPr>
          <a:xfrm>
            <a:off x="828094" y="2388502"/>
            <a:ext cx="4980469" cy="308359"/>
            <a:chOff x="569885" y="2663720"/>
            <a:chExt cx="4980469" cy="308359"/>
          </a:xfrm>
        </p:grpSpPr>
        <p:sp>
          <p:nvSpPr>
            <p:cNvPr id="57" name="Elipsa 56">
              <a:extLst>
                <a:ext uri="{FF2B5EF4-FFF2-40B4-BE49-F238E27FC236}">
                  <a16:creationId xmlns:a16="http://schemas.microsoft.com/office/drawing/2014/main" id="{C12D849A-9728-118A-CD98-DC20E51C08ED}"/>
                </a:ext>
              </a:extLst>
            </p:cNvPr>
            <p:cNvSpPr/>
            <p:nvPr/>
          </p:nvSpPr>
          <p:spPr>
            <a:xfrm>
              <a:off x="569885" y="2663721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8" name="Pravokotnik: zaokroženi vogali 57">
              <a:extLst>
                <a:ext uri="{FF2B5EF4-FFF2-40B4-BE49-F238E27FC236}">
                  <a16:creationId xmlns:a16="http://schemas.microsoft.com/office/drawing/2014/main" id="{37664B45-5589-01E9-4665-6EC30FF339CE}"/>
                </a:ext>
              </a:extLst>
            </p:cNvPr>
            <p:cNvSpPr/>
            <p:nvPr/>
          </p:nvSpPr>
          <p:spPr>
            <a:xfrm>
              <a:off x="1049110" y="2663720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1400" dirty="0">
                  <a:solidFill>
                    <a:schemeClr val="tx1"/>
                  </a:solidFill>
                </a:rPr>
                <a:t>JOKER OUT – </a:t>
              </a:r>
              <a:r>
                <a:rPr lang="sl-SI" sz="1400" i="1" dirty="0">
                  <a:solidFill>
                    <a:schemeClr val="tx1"/>
                  </a:solidFill>
                </a:rPr>
                <a:t>CARPE DIEM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1397B905-1A94-D0BD-424F-911AE4EA74A9}"/>
              </a:ext>
            </a:extLst>
          </p:cNvPr>
          <p:cNvGrpSpPr/>
          <p:nvPr/>
        </p:nvGrpSpPr>
        <p:grpSpPr>
          <a:xfrm>
            <a:off x="828094" y="2811037"/>
            <a:ext cx="4980469" cy="308359"/>
            <a:chOff x="560360" y="3049053"/>
            <a:chExt cx="4980469" cy="308359"/>
          </a:xfrm>
        </p:grpSpPr>
        <p:sp>
          <p:nvSpPr>
            <p:cNvPr id="61" name="Elipsa 60">
              <a:extLst>
                <a:ext uri="{FF2B5EF4-FFF2-40B4-BE49-F238E27FC236}">
                  <a16:creationId xmlns:a16="http://schemas.microsoft.com/office/drawing/2014/main" id="{05B031BC-9679-373B-7F91-DB5094123487}"/>
                </a:ext>
              </a:extLst>
            </p:cNvPr>
            <p:cNvSpPr/>
            <p:nvPr/>
          </p:nvSpPr>
          <p:spPr>
            <a:xfrm>
              <a:off x="560360" y="3049054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2" name="Pravokotnik: zaokroženi vogali 61">
              <a:extLst>
                <a:ext uri="{FF2B5EF4-FFF2-40B4-BE49-F238E27FC236}">
                  <a16:creationId xmlns:a16="http://schemas.microsoft.com/office/drawing/2014/main" id="{4AFC8AAF-8881-51C8-A7C5-4038756E9ED2}"/>
                </a:ext>
              </a:extLst>
            </p:cNvPr>
            <p:cNvSpPr/>
            <p:nvPr/>
          </p:nvSpPr>
          <p:spPr>
            <a:xfrm>
              <a:off x="1039585" y="3049053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dirty="0">
                  <a:solidFill>
                    <a:schemeClr val="tx1"/>
                  </a:solidFill>
                </a:rPr>
                <a:t>P!NK - </a:t>
              </a:r>
              <a:r>
                <a:rPr lang="it-IT" sz="1400" i="1" dirty="0">
                  <a:solidFill>
                    <a:schemeClr val="tx1"/>
                  </a:solidFill>
                </a:rPr>
                <a:t>TRUSTFALL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207B29BB-55E2-8B08-BC19-6611C8EBEBAA}"/>
              </a:ext>
            </a:extLst>
          </p:cNvPr>
          <p:cNvGrpSpPr/>
          <p:nvPr/>
        </p:nvGrpSpPr>
        <p:grpSpPr>
          <a:xfrm>
            <a:off x="828094" y="3233572"/>
            <a:ext cx="4980468" cy="308359"/>
            <a:chOff x="569885" y="3440824"/>
            <a:chExt cx="4980468" cy="308359"/>
          </a:xfrm>
        </p:grpSpPr>
        <p:sp>
          <p:nvSpPr>
            <p:cNvPr id="64" name="Elipsa 63">
              <a:extLst>
                <a:ext uri="{FF2B5EF4-FFF2-40B4-BE49-F238E27FC236}">
                  <a16:creationId xmlns:a16="http://schemas.microsoft.com/office/drawing/2014/main" id="{4D71E093-1192-8DDF-81A9-435E17FA9159}"/>
                </a:ext>
              </a:extLst>
            </p:cNvPr>
            <p:cNvSpPr/>
            <p:nvPr/>
          </p:nvSpPr>
          <p:spPr>
            <a:xfrm>
              <a:off x="569885" y="3440825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5" name="Pravokotnik: zaokroženi vogali 64">
              <a:extLst>
                <a:ext uri="{FF2B5EF4-FFF2-40B4-BE49-F238E27FC236}">
                  <a16:creationId xmlns:a16="http://schemas.microsoft.com/office/drawing/2014/main" id="{ED1C5128-462A-6339-D08A-8F502D9BFCB0}"/>
                </a:ext>
              </a:extLst>
            </p:cNvPr>
            <p:cNvSpPr/>
            <p:nvPr/>
          </p:nvSpPr>
          <p:spPr>
            <a:xfrm>
              <a:off x="1049110" y="3440824"/>
              <a:ext cx="4501243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pc="-90" dirty="0">
                  <a:solidFill>
                    <a:schemeClr val="tx1"/>
                  </a:solidFill>
                </a:rPr>
                <a:t>DAVID GUETTA &amp; ANNE-MARIE &amp; COI LERAY - </a:t>
              </a:r>
              <a:r>
                <a:rPr lang="en-US" sz="1400" i="1" spc="-90" dirty="0">
                  <a:solidFill>
                    <a:schemeClr val="tx1"/>
                  </a:solidFill>
                </a:rPr>
                <a:t>BABY DON'T HURT ME</a:t>
              </a:r>
            </a:p>
          </p:txBody>
        </p:sp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D21D2FF2-D5D8-C80F-9834-A069147AE023}"/>
              </a:ext>
            </a:extLst>
          </p:cNvPr>
          <p:cNvGrpSpPr/>
          <p:nvPr/>
        </p:nvGrpSpPr>
        <p:grpSpPr>
          <a:xfrm>
            <a:off x="828094" y="3656107"/>
            <a:ext cx="4980469" cy="308359"/>
            <a:chOff x="569885" y="3816632"/>
            <a:chExt cx="4980469" cy="308359"/>
          </a:xfrm>
        </p:grpSpPr>
        <p:sp>
          <p:nvSpPr>
            <p:cNvPr id="67" name="Elipsa 66">
              <a:extLst>
                <a:ext uri="{FF2B5EF4-FFF2-40B4-BE49-F238E27FC236}">
                  <a16:creationId xmlns:a16="http://schemas.microsoft.com/office/drawing/2014/main" id="{625B8448-3157-D3AC-0FFD-E2B5334F167A}"/>
                </a:ext>
              </a:extLst>
            </p:cNvPr>
            <p:cNvSpPr/>
            <p:nvPr/>
          </p:nvSpPr>
          <p:spPr>
            <a:xfrm>
              <a:off x="569885" y="381663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8" name="Pravokotnik: zaokroženi vogali 67">
              <a:extLst>
                <a:ext uri="{FF2B5EF4-FFF2-40B4-BE49-F238E27FC236}">
                  <a16:creationId xmlns:a16="http://schemas.microsoft.com/office/drawing/2014/main" id="{763A44AF-8CE6-114D-7E4B-9CFC0626DEDA}"/>
                </a:ext>
              </a:extLst>
            </p:cNvPr>
            <p:cNvSpPr/>
            <p:nvPr/>
          </p:nvSpPr>
          <p:spPr>
            <a:xfrm>
              <a:off x="1049110" y="3816632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ED SHEERAN - </a:t>
              </a:r>
              <a:r>
                <a:rPr lang="en-US" sz="1400" i="1" dirty="0">
                  <a:solidFill>
                    <a:schemeClr val="tx1"/>
                  </a:solidFill>
                </a:rPr>
                <a:t>EYES CLOSED</a:t>
              </a:r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148E698F-FEDE-C6B9-C779-8B4E9D20230F}"/>
              </a:ext>
            </a:extLst>
          </p:cNvPr>
          <p:cNvGrpSpPr/>
          <p:nvPr/>
        </p:nvGrpSpPr>
        <p:grpSpPr>
          <a:xfrm>
            <a:off x="828094" y="4078642"/>
            <a:ext cx="4980469" cy="308359"/>
            <a:chOff x="569885" y="4192440"/>
            <a:chExt cx="4980469" cy="308359"/>
          </a:xfrm>
        </p:grpSpPr>
        <p:sp>
          <p:nvSpPr>
            <p:cNvPr id="70" name="Elipsa 69">
              <a:extLst>
                <a:ext uri="{FF2B5EF4-FFF2-40B4-BE49-F238E27FC236}">
                  <a16:creationId xmlns:a16="http://schemas.microsoft.com/office/drawing/2014/main" id="{3571DA66-750B-7431-5C99-4D24DF347CB1}"/>
                </a:ext>
              </a:extLst>
            </p:cNvPr>
            <p:cNvSpPr/>
            <p:nvPr/>
          </p:nvSpPr>
          <p:spPr>
            <a:xfrm>
              <a:off x="569885" y="4192441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1" name="Pravokotnik: zaokroženi vogali 70">
              <a:extLst>
                <a:ext uri="{FF2B5EF4-FFF2-40B4-BE49-F238E27FC236}">
                  <a16:creationId xmlns:a16="http://schemas.microsoft.com/office/drawing/2014/main" id="{C373934C-086C-804B-E9BF-004AD7358E20}"/>
                </a:ext>
              </a:extLst>
            </p:cNvPr>
            <p:cNvSpPr/>
            <p:nvPr/>
          </p:nvSpPr>
          <p:spPr>
            <a:xfrm>
              <a:off x="1049110" y="4192440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PURPLE DISCO MACHINE X KUNGS - </a:t>
              </a:r>
              <a:r>
                <a:rPr lang="en-US" sz="1400" i="1" dirty="0">
                  <a:solidFill>
                    <a:schemeClr val="tx1"/>
                  </a:solidFill>
                </a:rPr>
                <a:t>SUBSTITUTION</a:t>
              </a: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25788DF3-05E4-0311-C29D-86B5725F27AF}"/>
              </a:ext>
            </a:extLst>
          </p:cNvPr>
          <p:cNvGrpSpPr/>
          <p:nvPr/>
        </p:nvGrpSpPr>
        <p:grpSpPr>
          <a:xfrm>
            <a:off x="828094" y="4501177"/>
            <a:ext cx="4980469" cy="308359"/>
            <a:chOff x="579410" y="4577773"/>
            <a:chExt cx="4980469" cy="308359"/>
          </a:xfrm>
        </p:grpSpPr>
        <p:sp>
          <p:nvSpPr>
            <p:cNvPr id="73" name="Elipsa 72">
              <a:extLst>
                <a:ext uri="{FF2B5EF4-FFF2-40B4-BE49-F238E27FC236}">
                  <a16:creationId xmlns:a16="http://schemas.microsoft.com/office/drawing/2014/main" id="{BD71B80E-731A-0C90-B23F-118F097F14A1}"/>
                </a:ext>
              </a:extLst>
            </p:cNvPr>
            <p:cNvSpPr/>
            <p:nvPr/>
          </p:nvSpPr>
          <p:spPr>
            <a:xfrm>
              <a:off x="579410" y="4577774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4" name="Pravokotnik: zaokroženi vogali 73">
              <a:extLst>
                <a:ext uri="{FF2B5EF4-FFF2-40B4-BE49-F238E27FC236}">
                  <a16:creationId xmlns:a16="http://schemas.microsoft.com/office/drawing/2014/main" id="{766BC735-27AC-AC1B-247B-A4D75AF77DF9}"/>
                </a:ext>
              </a:extLst>
            </p:cNvPr>
            <p:cNvSpPr/>
            <p:nvPr/>
          </p:nvSpPr>
          <p:spPr>
            <a:xfrm>
              <a:off x="1058635" y="4577773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TAYLOR SWIFT - </a:t>
              </a:r>
              <a:r>
                <a:rPr lang="en-US" sz="1400" i="1" dirty="0">
                  <a:solidFill>
                    <a:schemeClr val="tx1"/>
                  </a:solidFill>
                </a:rPr>
                <a:t>ANTI-HERO</a:t>
              </a:r>
            </a:p>
          </p:txBody>
        </p:sp>
      </p:grp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88C14DE3-34CA-88F5-84C8-FE789A2A11D6}"/>
              </a:ext>
            </a:extLst>
          </p:cNvPr>
          <p:cNvGrpSpPr/>
          <p:nvPr/>
        </p:nvGrpSpPr>
        <p:grpSpPr>
          <a:xfrm>
            <a:off x="828094" y="4923712"/>
            <a:ext cx="4980469" cy="308359"/>
            <a:chOff x="569885" y="4963106"/>
            <a:chExt cx="4980469" cy="308359"/>
          </a:xfrm>
        </p:grpSpPr>
        <p:sp>
          <p:nvSpPr>
            <p:cNvPr id="76" name="Elipsa 75">
              <a:extLst>
                <a:ext uri="{FF2B5EF4-FFF2-40B4-BE49-F238E27FC236}">
                  <a16:creationId xmlns:a16="http://schemas.microsoft.com/office/drawing/2014/main" id="{0222DD1C-03C8-3E2E-59D2-5B60C7A815AA}"/>
                </a:ext>
              </a:extLst>
            </p:cNvPr>
            <p:cNvSpPr/>
            <p:nvPr/>
          </p:nvSpPr>
          <p:spPr>
            <a:xfrm>
              <a:off x="569885" y="4963107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7" name="Pravokotnik: zaokroženi vogali 76">
              <a:extLst>
                <a:ext uri="{FF2B5EF4-FFF2-40B4-BE49-F238E27FC236}">
                  <a16:creationId xmlns:a16="http://schemas.microsoft.com/office/drawing/2014/main" id="{3E364E60-1448-BA0A-84F7-7246D39BE32B}"/>
                </a:ext>
              </a:extLst>
            </p:cNvPr>
            <p:cNvSpPr/>
            <p:nvPr/>
          </p:nvSpPr>
          <p:spPr>
            <a:xfrm>
              <a:off x="1049110" y="4963106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dirty="0">
                  <a:solidFill>
                    <a:schemeClr val="tx1"/>
                  </a:solidFill>
                </a:rPr>
                <a:t>DERMOT KENNEDY - </a:t>
              </a:r>
              <a:r>
                <a:rPr lang="it-IT" sz="1400" i="1" dirty="0">
                  <a:solidFill>
                    <a:schemeClr val="tx1"/>
                  </a:solidFill>
                </a:rPr>
                <a:t>KISS ME</a:t>
              </a:r>
            </a:p>
          </p:txBody>
        </p:sp>
      </p:grp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A7CFEEFC-BE0D-EABD-CE18-4514C88BEEC0}"/>
              </a:ext>
            </a:extLst>
          </p:cNvPr>
          <p:cNvGrpSpPr/>
          <p:nvPr/>
        </p:nvGrpSpPr>
        <p:grpSpPr>
          <a:xfrm>
            <a:off x="828094" y="5346247"/>
            <a:ext cx="4980469" cy="308359"/>
            <a:chOff x="579410" y="5354877"/>
            <a:chExt cx="4980469" cy="308359"/>
          </a:xfrm>
        </p:grpSpPr>
        <p:sp>
          <p:nvSpPr>
            <p:cNvPr id="79" name="Elipsa 78">
              <a:extLst>
                <a:ext uri="{FF2B5EF4-FFF2-40B4-BE49-F238E27FC236}">
                  <a16:creationId xmlns:a16="http://schemas.microsoft.com/office/drawing/2014/main" id="{D242F127-E3FF-3E66-B601-0EB830238187}"/>
                </a:ext>
              </a:extLst>
            </p:cNvPr>
            <p:cNvSpPr/>
            <p:nvPr/>
          </p:nvSpPr>
          <p:spPr>
            <a:xfrm>
              <a:off x="579410" y="5354878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0" name="Pravokotnik: zaokroženi vogali 79">
              <a:extLst>
                <a:ext uri="{FF2B5EF4-FFF2-40B4-BE49-F238E27FC236}">
                  <a16:creationId xmlns:a16="http://schemas.microsoft.com/office/drawing/2014/main" id="{79EA4E48-52F0-981A-4AD5-11781B7A250C}"/>
                </a:ext>
              </a:extLst>
            </p:cNvPr>
            <p:cNvSpPr/>
            <p:nvPr/>
          </p:nvSpPr>
          <p:spPr>
            <a:xfrm>
              <a:off x="1058635" y="5354877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pc="-30" dirty="0">
                  <a:solidFill>
                    <a:schemeClr val="tx1"/>
                  </a:solidFill>
                </a:rPr>
                <a:t>DAVID GUETTA FEAT BEBE REXHA - </a:t>
              </a:r>
              <a:r>
                <a:rPr lang="en-US" sz="1400" i="1" spc="-30" dirty="0">
                  <a:solidFill>
                    <a:schemeClr val="tx1"/>
                  </a:solidFill>
                </a:rPr>
                <a:t>I'M GOOD / BLUE</a:t>
              </a:r>
            </a:p>
          </p:txBody>
        </p:sp>
      </p:grpSp>
      <p:grpSp>
        <p:nvGrpSpPr>
          <p:cNvPr id="81" name="Skupina 80">
            <a:extLst>
              <a:ext uri="{FF2B5EF4-FFF2-40B4-BE49-F238E27FC236}">
                <a16:creationId xmlns:a16="http://schemas.microsoft.com/office/drawing/2014/main" id="{31BE3C17-B987-5765-7157-032EEFA95DBE}"/>
              </a:ext>
            </a:extLst>
          </p:cNvPr>
          <p:cNvGrpSpPr/>
          <p:nvPr/>
        </p:nvGrpSpPr>
        <p:grpSpPr>
          <a:xfrm>
            <a:off x="828094" y="5768785"/>
            <a:ext cx="5002894" cy="308359"/>
            <a:chOff x="556985" y="5730685"/>
            <a:chExt cx="5002894" cy="308359"/>
          </a:xfrm>
        </p:grpSpPr>
        <p:sp>
          <p:nvSpPr>
            <p:cNvPr id="82" name="Elipsa 81">
              <a:extLst>
                <a:ext uri="{FF2B5EF4-FFF2-40B4-BE49-F238E27FC236}">
                  <a16:creationId xmlns:a16="http://schemas.microsoft.com/office/drawing/2014/main" id="{25FAC3C5-E3B9-8AC8-274C-9F6F14756309}"/>
                </a:ext>
              </a:extLst>
            </p:cNvPr>
            <p:cNvSpPr/>
            <p:nvPr/>
          </p:nvSpPr>
          <p:spPr>
            <a:xfrm>
              <a:off x="579410" y="5730686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83" name="Pravokotnik: zaokroženi vogali 82">
              <a:extLst>
                <a:ext uri="{FF2B5EF4-FFF2-40B4-BE49-F238E27FC236}">
                  <a16:creationId xmlns:a16="http://schemas.microsoft.com/office/drawing/2014/main" id="{C6630411-8833-DA0D-251C-41F8EE0621EC}"/>
                </a:ext>
              </a:extLst>
            </p:cNvPr>
            <p:cNvSpPr/>
            <p:nvPr/>
          </p:nvSpPr>
          <p:spPr>
            <a:xfrm>
              <a:off x="1058635" y="5730685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dirty="0">
                  <a:solidFill>
                    <a:schemeClr val="tx1"/>
                  </a:solidFill>
                </a:rPr>
                <a:t>NINA PUŠLAR - </a:t>
              </a:r>
              <a:r>
                <a:rPr lang="it-IT" sz="1400" i="1" dirty="0">
                  <a:solidFill>
                    <a:schemeClr val="tx1"/>
                  </a:solidFill>
                </a:rPr>
                <a:t>MALO, MALO</a:t>
              </a:r>
            </a:p>
          </p:txBody>
        </p:sp>
        <p:sp>
          <p:nvSpPr>
            <p:cNvPr id="84" name="PoljeZBesedilom 83">
              <a:extLst>
                <a:ext uri="{FF2B5EF4-FFF2-40B4-BE49-F238E27FC236}">
                  <a16:creationId xmlns:a16="http://schemas.microsoft.com/office/drawing/2014/main" id="{31FBEE74-9513-011A-A485-F9612F5BBDD5}"/>
                </a:ext>
              </a:extLst>
            </p:cNvPr>
            <p:cNvSpPr txBox="1"/>
            <p:nvPr/>
          </p:nvSpPr>
          <p:spPr>
            <a:xfrm>
              <a:off x="556985" y="5730685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10</a:t>
              </a:r>
            </a:p>
          </p:txBody>
        </p:sp>
      </p:grpSp>
      <p:grpSp>
        <p:nvGrpSpPr>
          <p:cNvPr id="85" name="Skupina 84">
            <a:extLst>
              <a:ext uri="{FF2B5EF4-FFF2-40B4-BE49-F238E27FC236}">
                <a16:creationId xmlns:a16="http://schemas.microsoft.com/office/drawing/2014/main" id="{2FA83E02-9C8A-5832-F6E5-48C26C0E89C9}"/>
              </a:ext>
            </a:extLst>
          </p:cNvPr>
          <p:cNvGrpSpPr/>
          <p:nvPr/>
        </p:nvGrpSpPr>
        <p:grpSpPr>
          <a:xfrm>
            <a:off x="6370537" y="1959727"/>
            <a:ext cx="4983844" cy="317883"/>
            <a:chOff x="6108953" y="2278387"/>
            <a:chExt cx="4983844" cy="317883"/>
          </a:xfrm>
        </p:grpSpPr>
        <p:sp>
          <p:nvSpPr>
            <p:cNvPr id="86" name="Elipsa 85">
              <a:extLst>
                <a:ext uri="{FF2B5EF4-FFF2-40B4-BE49-F238E27FC236}">
                  <a16:creationId xmlns:a16="http://schemas.microsoft.com/office/drawing/2014/main" id="{770E86CF-BC9A-CA93-45F4-5EBA703E1879}"/>
                </a:ext>
              </a:extLst>
            </p:cNvPr>
            <p:cNvSpPr/>
            <p:nvPr/>
          </p:nvSpPr>
          <p:spPr>
            <a:xfrm>
              <a:off x="6112328" y="2278387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87" name="Pravokotnik: zaokroženi vogali 86">
              <a:extLst>
                <a:ext uri="{FF2B5EF4-FFF2-40B4-BE49-F238E27FC236}">
                  <a16:creationId xmlns:a16="http://schemas.microsoft.com/office/drawing/2014/main" id="{0C874DD2-D055-C846-6C89-581F448ED48D}"/>
                </a:ext>
              </a:extLst>
            </p:cNvPr>
            <p:cNvSpPr/>
            <p:nvPr/>
          </p:nvSpPr>
          <p:spPr>
            <a:xfrm>
              <a:off x="6591553" y="2278387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DUA LIPA - </a:t>
              </a:r>
              <a:r>
                <a:rPr lang="en-US" sz="1400" i="1" dirty="0">
                  <a:solidFill>
                    <a:schemeClr val="tx1"/>
                  </a:solidFill>
                </a:rPr>
                <a:t>DANCE THE NIGHT</a:t>
              </a:r>
            </a:p>
          </p:txBody>
        </p:sp>
        <p:sp>
          <p:nvSpPr>
            <p:cNvPr id="88" name="PoljeZBesedilom 87">
              <a:extLst>
                <a:ext uri="{FF2B5EF4-FFF2-40B4-BE49-F238E27FC236}">
                  <a16:creationId xmlns:a16="http://schemas.microsoft.com/office/drawing/2014/main" id="{41722C54-3D5A-20CC-9A8A-FA1F28F53989}"/>
                </a:ext>
              </a:extLst>
            </p:cNvPr>
            <p:cNvSpPr txBox="1"/>
            <p:nvPr/>
          </p:nvSpPr>
          <p:spPr>
            <a:xfrm>
              <a:off x="6108953" y="2284046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11</a:t>
              </a:r>
            </a:p>
          </p:txBody>
        </p: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22262660-D0FB-320B-93CD-A34423C1AE77}"/>
              </a:ext>
            </a:extLst>
          </p:cNvPr>
          <p:cNvGrpSpPr/>
          <p:nvPr/>
        </p:nvGrpSpPr>
        <p:grpSpPr>
          <a:xfrm>
            <a:off x="6370537" y="2385224"/>
            <a:ext cx="4993369" cy="317883"/>
            <a:chOff x="6108953" y="2658643"/>
            <a:chExt cx="4993369" cy="317883"/>
          </a:xfrm>
        </p:grpSpPr>
        <p:sp>
          <p:nvSpPr>
            <p:cNvPr id="90" name="Pravokotnik: zaokroženi vogali 89">
              <a:extLst>
                <a:ext uri="{FF2B5EF4-FFF2-40B4-BE49-F238E27FC236}">
                  <a16:creationId xmlns:a16="http://schemas.microsoft.com/office/drawing/2014/main" id="{5CD5C32D-D1DB-C10B-9701-8FC2B280737A}"/>
                </a:ext>
              </a:extLst>
            </p:cNvPr>
            <p:cNvSpPr/>
            <p:nvPr/>
          </p:nvSpPr>
          <p:spPr>
            <a:xfrm>
              <a:off x="6601078" y="2663720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LEWIS CAPALDI - </a:t>
              </a:r>
              <a:r>
                <a:rPr lang="en-US" sz="1400" i="1" dirty="0">
                  <a:solidFill>
                    <a:schemeClr val="tx1"/>
                  </a:solidFill>
                </a:rPr>
                <a:t>FORGET ME</a:t>
              </a:r>
            </a:p>
          </p:txBody>
        </p:sp>
        <p:sp>
          <p:nvSpPr>
            <p:cNvPr id="91" name="Elipsa 90">
              <a:extLst>
                <a:ext uri="{FF2B5EF4-FFF2-40B4-BE49-F238E27FC236}">
                  <a16:creationId xmlns:a16="http://schemas.microsoft.com/office/drawing/2014/main" id="{C0CB7C20-19B1-F8B0-1C87-9EAC03957E3A}"/>
                </a:ext>
              </a:extLst>
            </p:cNvPr>
            <p:cNvSpPr/>
            <p:nvPr/>
          </p:nvSpPr>
          <p:spPr>
            <a:xfrm>
              <a:off x="6112328" y="2658643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92" name="PoljeZBesedilom 91">
              <a:extLst>
                <a:ext uri="{FF2B5EF4-FFF2-40B4-BE49-F238E27FC236}">
                  <a16:creationId xmlns:a16="http://schemas.microsoft.com/office/drawing/2014/main" id="{052B2082-10A1-FB55-521F-190912BAE16E}"/>
                </a:ext>
              </a:extLst>
            </p:cNvPr>
            <p:cNvSpPr txBox="1"/>
            <p:nvPr/>
          </p:nvSpPr>
          <p:spPr>
            <a:xfrm>
              <a:off x="6108953" y="2664302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12</a:t>
              </a:r>
            </a:p>
          </p:txBody>
        </p:sp>
      </p:grpSp>
      <p:grpSp>
        <p:nvGrpSpPr>
          <p:cNvPr id="93" name="Skupina 92">
            <a:extLst>
              <a:ext uri="{FF2B5EF4-FFF2-40B4-BE49-F238E27FC236}">
                <a16:creationId xmlns:a16="http://schemas.microsoft.com/office/drawing/2014/main" id="{48961641-19ED-04EE-6D5F-77A05AA557F5}"/>
              </a:ext>
            </a:extLst>
          </p:cNvPr>
          <p:cNvGrpSpPr/>
          <p:nvPr/>
        </p:nvGrpSpPr>
        <p:grpSpPr>
          <a:xfrm>
            <a:off x="6370537" y="2810721"/>
            <a:ext cx="4983844" cy="317883"/>
            <a:chOff x="6108953" y="3043976"/>
            <a:chExt cx="4983844" cy="317883"/>
          </a:xfrm>
        </p:grpSpPr>
        <p:sp>
          <p:nvSpPr>
            <p:cNvPr id="94" name="Pravokotnik: zaokroženi vogali 93">
              <a:extLst>
                <a:ext uri="{FF2B5EF4-FFF2-40B4-BE49-F238E27FC236}">
                  <a16:creationId xmlns:a16="http://schemas.microsoft.com/office/drawing/2014/main" id="{4ACBCE15-226D-E2D6-9EB5-5EDB582BC7E4}"/>
                </a:ext>
              </a:extLst>
            </p:cNvPr>
            <p:cNvSpPr/>
            <p:nvPr/>
          </p:nvSpPr>
          <p:spPr>
            <a:xfrm>
              <a:off x="6591553" y="3049053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MEGHAN TRAINOR - </a:t>
              </a:r>
              <a:r>
                <a:rPr lang="en-US" sz="1400" i="1" dirty="0">
                  <a:solidFill>
                    <a:schemeClr val="tx1"/>
                  </a:solidFill>
                </a:rPr>
                <a:t>MADE YOU LOOK</a:t>
              </a:r>
            </a:p>
          </p:txBody>
        </p:sp>
        <p:sp>
          <p:nvSpPr>
            <p:cNvPr id="95" name="Elipsa 94">
              <a:extLst>
                <a:ext uri="{FF2B5EF4-FFF2-40B4-BE49-F238E27FC236}">
                  <a16:creationId xmlns:a16="http://schemas.microsoft.com/office/drawing/2014/main" id="{C84ACDBC-BA62-2F2D-4B58-8D51678215CE}"/>
                </a:ext>
              </a:extLst>
            </p:cNvPr>
            <p:cNvSpPr/>
            <p:nvPr/>
          </p:nvSpPr>
          <p:spPr>
            <a:xfrm>
              <a:off x="6112328" y="3043976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PoljeZBesedilom 95">
              <a:extLst>
                <a:ext uri="{FF2B5EF4-FFF2-40B4-BE49-F238E27FC236}">
                  <a16:creationId xmlns:a16="http://schemas.microsoft.com/office/drawing/2014/main" id="{3C0F77FE-154F-FE27-BE33-F7F9B35AC24C}"/>
                </a:ext>
              </a:extLst>
            </p:cNvPr>
            <p:cNvSpPr txBox="1"/>
            <p:nvPr/>
          </p:nvSpPr>
          <p:spPr>
            <a:xfrm>
              <a:off x="6108953" y="3049635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13</a:t>
              </a:r>
            </a:p>
          </p:txBody>
        </p:sp>
      </p:grpSp>
      <p:grpSp>
        <p:nvGrpSpPr>
          <p:cNvPr id="97" name="Skupina 96">
            <a:extLst>
              <a:ext uri="{FF2B5EF4-FFF2-40B4-BE49-F238E27FC236}">
                <a16:creationId xmlns:a16="http://schemas.microsoft.com/office/drawing/2014/main" id="{1580E03C-F142-18D0-350E-8CD4908E7572}"/>
              </a:ext>
            </a:extLst>
          </p:cNvPr>
          <p:cNvGrpSpPr/>
          <p:nvPr/>
        </p:nvGrpSpPr>
        <p:grpSpPr>
          <a:xfrm>
            <a:off x="6370537" y="3236218"/>
            <a:ext cx="4992174" cy="317883"/>
            <a:chOff x="6110148" y="3435747"/>
            <a:chExt cx="4992174" cy="317883"/>
          </a:xfrm>
        </p:grpSpPr>
        <p:sp>
          <p:nvSpPr>
            <p:cNvPr id="98" name="Pravokotnik: zaokroženi vogali 97">
              <a:extLst>
                <a:ext uri="{FF2B5EF4-FFF2-40B4-BE49-F238E27FC236}">
                  <a16:creationId xmlns:a16="http://schemas.microsoft.com/office/drawing/2014/main" id="{F789CE56-360D-E2A3-E694-4F7C0ED2BA8A}"/>
                </a:ext>
              </a:extLst>
            </p:cNvPr>
            <p:cNvSpPr/>
            <p:nvPr/>
          </p:nvSpPr>
          <p:spPr>
            <a:xfrm>
              <a:off x="6601078" y="3440824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LOREEN - </a:t>
              </a:r>
              <a:r>
                <a:rPr lang="en-US" sz="1400" i="1" dirty="0">
                  <a:solidFill>
                    <a:schemeClr val="tx1"/>
                  </a:solidFill>
                </a:rPr>
                <a:t>TATTOO</a:t>
              </a:r>
            </a:p>
          </p:txBody>
        </p:sp>
        <p:sp>
          <p:nvSpPr>
            <p:cNvPr id="99" name="Elipsa 98">
              <a:extLst>
                <a:ext uri="{FF2B5EF4-FFF2-40B4-BE49-F238E27FC236}">
                  <a16:creationId xmlns:a16="http://schemas.microsoft.com/office/drawing/2014/main" id="{B2DD997D-722A-2C88-3539-7665FC0E7321}"/>
                </a:ext>
              </a:extLst>
            </p:cNvPr>
            <p:cNvSpPr/>
            <p:nvPr/>
          </p:nvSpPr>
          <p:spPr>
            <a:xfrm>
              <a:off x="6113523" y="3435747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PoljeZBesedilom 99">
              <a:extLst>
                <a:ext uri="{FF2B5EF4-FFF2-40B4-BE49-F238E27FC236}">
                  <a16:creationId xmlns:a16="http://schemas.microsoft.com/office/drawing/2014/main" id="{0AFFE8F4-51D4-5FEF-2CC3-BDBD0582666D}"/>
                </a:ext>
              </a:extLst>
            </p:cNvPr>
            <p:cNvSpPr txBox="1"/>
            <p:nvPr/>
          </p:nvSpPr>
          <p:spPr>
            <a:xfrm>
              <a:off x="6110148" y="3441406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14</a:t>
              </a:r>
            </a:p>
          </p:txBody>
        </p:sp>
      </p:grpSp>
      <p:grpSp>
        <p:nvGrpSpPr>
          <p:cNvPr id="101" name="Skupina 100">
            <a:extLst>
              <a:ext uri="{FF2B5EF4-FFF2-40B4-BE49-F238E27FC236}">
                <a16:creationId xmlns:a16="http://schemas.microsoft.com/office/drawing/2014/main" id="{A336649B-46F3-3B50-D807-C6A25246E58C}"/>
              </a:ext>
            </a:extLst>
          </p:cNvPr>
          <p:cNvGrpSpPr/>
          <p:nvPr/>
        </p:nvGrpSpPr>
        <p:grpSpPr>
          <a:xfrm>
            <a:off x="6370537" y="3661715"/>
            <a:ext cx="4993369" cy="317883"/>
            <a:chOff x="6108953" y="3811555"/>
            <a:chExt cx="4993369" cy="317883"/>
          </a:xfrm>
        </p:grpSpPr>
        <p:sp>
          <p:nvSpPr>
            <p:cNvPr id="102" name="Pravokotnik: zaokroženi vogali 101">
              <a:extLst>
                <a:ext uri="{FF2B5EF4-FFF2-40B4-BE49-F238E27FC236}">
                  <a16:creationId xmlns:a16="http://schemas.microsoft.com/office/drawing/2014/main" id="{4BE3CF4C-BB2F-5D75-96A9-77171D3171D0}"/>
                </a:ext>
              </a:extLst>
            </p:cNvPr>
            <p:cNvSpPr/>
            <p:nvPr/>
          </p:nvSpPr>
          <p:spPr>
            <a:xfrm>
              <a:off x="6601078" y="3816632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JAX JONES &amp; CALUM SCOTT - </a:t>
              </a:r>
              <a:r>
                <a:rPr lang="en-US" sz="1400" i="1" dirty="0">
                  <a:solidFill>
                    <a:schemeClr val="tx1"/>
                  </a:solidFill>
                </a:rPr>
                <a:t>WHISTLE</a:t>
              </a:r>
            </a:p>
          </p:txBody>
        </p:sp>
        <p:sp>
          <p:nvSpPr>
            <p:cNvPr id="103" name="Elipsa 102">
              <a:extLst>
                <a:ext uri="{FF2B5EF4-FFF2-40B4-BE49-F238E27FC236}">
                  <a16:creationId xmlns:a16="http://schemas.microsoft.com/office/drawing/2014/main" id="{9FDA732D-4506-DBBB-5926-A9D60315E5F1}"/>
                </a:ext>
              </a:extLst>
            </p:cNvPr>
            <p:cNvSpPr/>
            <p:nvPr/>
          </p:nvSpPr>
          <p:spPr>
            <a:xfrm>
              <a:off x="6112328" y="3811555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04" name="PoljeZBesedilom 103">
              <a:extLst>
                <a:ext uri="{FF2B5EF4-FFF2-40B4-BE49-F238E27FC236}">
                  <a16:creationId xmlns:a16="http://schemas.microsoft.com/office/drawing/2014/main" id="{C3E03D4F-E8AB-9C83-C872-F4F7EC95BA95}"/>
                </a:ext>
              </a:extLst>
            </p:cNvPr>
            <p:cNvSpPr txBox="1"/>
            <p:nvPr/>
          </p:nvSpPr>
          <p:spPr>
            <a:xfrm>
              <a:off x="6108953" y="3817214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15</a:t>
              </a:r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39BBCF04-82D7-668E-104C-FF2027574CF7}"/>
              </a:ext>
            </a:extLst>
          </p:cNvPr>
          <p:cNvGrpSpPr/>
          <p:nvPr/>
        </p:nvGrpSpPr>
        <p:grpSpPr>
          <a:xfrm>
            <a:off x="6370537" y="4087212"/>
            <a:ext cx="4983844" cy="317883"/>
            <a:chOff x="6099428" y="4217928"/>
            <a:chExt cx="4983844" cy="317883"/>
          </a:xfrm>
        </p:grpSpPr>
        <p:sp>
          <p:nvSpPr>
            <p:cNvPr id="106" name="Elipsa 105">
              <a:extLst>
                <a:ext uri="{FF2B5EF4-FFF2-40B4-BE49-F238E27FC236}">
                  <a16:creationId xmlns:a16="http://schemas.microsoft.com/office/drawing/2014/main" id="{B382983D-18B7-B365-992E-2496F4DBD0DD}"/>
                </a:ext>
              </a:extLst>
            </p:cNvPr>
            <p:cNvSpPr/>
            <p:nvPr/>
          </p:nvSpPr>
          <p:spPr>
            <a:xfrm>
              <a:off x="6102803" y="4217928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Pravokotnik: zaokroženi vogali 106">
              <a:extLst>
                <a:ext uri="{FF2B5EF4-FFF2-40B4-BE49-F238E27FC236}">
                  <a16:creationId xmlns:a16="http://schemas.microsoft.com/office/drawing/2014/main" id="{09D5E850-1D84-429E-272C-08C3774EBFCE}"/>
                </a:ext>
              </a:extLst>
            </p:cNvPr>
            <p:cNvSpPr/>
            <p:nvPr/>
          </p:nvSpPr>
          <p:spPr>
            <a:xfrm>
              <a:off x="6582028" y="4217928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i="1" dirty="0">
                  <a:solidFill>
                    <a:schemeClr val="tx1"/>
                  </a:solidFill>
                </a:rPr>
                <a:t>TIESTO &amp; TATE MCRAE - 10:35</a:t>
              </a:r>
            </a:p>
          </p:txBody>
        </p:sp>
        <p:sp>
          <p:nvSpPr>
            <p:cNvPr id="108" name="PoljeZBesedilom 107">
              <a:extLst>
                <a:ext uri="{FF2B5EF4-FFF2-40B4-BE49-F238E27FC236}">
                  <a16:creationId xmlns:a16="http://schemas.microsoft.com/office/drawing/2014/main" id="{7116B088-2DA5-DB95-9DBA-3CFC8F32A2D6}"/>
                </a:ext>
              </a:extLst>
            </p:cNvPr>
            <p:cNvSpPr txBox="1"/>
            <p:nvPr/>
          </p:nvSpPr>
          <p:spPr>
            <a:xfrm>
              <a:off x="6099428" y="4223587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16</a:t>
              </a:r>
            </a:p>
          </p:txBody>
        </p:sp>
      </p:grpSp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468E65C7-4FC2-8D91-F02E-D97589357291}"/>
              </a:ext>
            </a:extLst>
          </p:cNvPr>
          <p:cNvGrpSpPr/>
          <p:nvPr/>
        </p:nvGrpSpPr>
        <p:grpSpPr>
          <a:xfrm>
            <a:off x="6370537" y="4512709"/>
            <a:ext cx="4993369" cy="317883"/>
            <a:chOff x="6099428" y="4598184"/>
            <a:chExt cx="4993369" cy="317883"/>
          </a:xfrm>
        </p:grpSpPr>
        <p:sp>
          <p:nvSpPr>
            <p:cNvPr id="110" name="Pravokotnik: zaokroženi vogali 109">
              <a:extLst>
                <a:ext uri="{FF2B5EF4-FFF2-40B4-BE49-F238E27FC236}">
                  <a16:creationId xmlns:a16="http://schemas.microsoft.com/office/drawing/2014/main" id="{DAB7CF4A-131E-B138-B7F1-F6C8AE5DCC08}"/>
                </a:ext>
              </a:extLst>
            </p:cNvPr>
            <p:cNvSpPr/>
            <p:nvPr/>
          </p:nvSpPr>
          <p:spPr>
            <a:xfrm>
              <a:off x="6591553" y="4603261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1400" dirty="0">
                  <a:solidFill>
                    <a:schemeClr val="tx1"/>
                  </a:solidFill>
                </a:rPr>
                <a:t>ED SHEERAN - </a:t>
              </a:r>
              <a:r>
                <a:rPr lang="sl-SI" sz="1400" i="1" dirty="0">
                  <a:solidFill>
                    <a:schemeClr val="tx1"/>
                  </a:solidFill>
                </a:rPr>
                <a:t>CELESTIAL</a:t>
              </a:r>
            </a:p>
          </p:txBody>
        </p:sp>
        <p:sp>
          <p:nvSpPr>
            <p:cNvPr id="111" name="Elipsa 110">
              <a:extLst>
                <a:ext uri="{FF2B5EF4-FFF2-40B4-BE49-F238E27FC236}">
                  <a16:creationId xmlns:a16="http://schemas.microsoft.com/office/drawing/2014/main" id="{64FA3642-15FE-0CA0-294E-B1BC193485A9}"/>
                </a:ext>
              </a:extLst>
            </p:cNvPr>
            <p:cNvSpPr/>
            <p:nvPr/>
          </p:nvSpPr>
          <p:spPr>
            <a:xfrm>
              <a:off x="6102803" y="4598184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PoljeZBesedilom 111">
              <a:extLst>
                <a:ext uri="{FF2B5EF4-FFF2-40B4-BE49-F238E27FC236}">
                  <a16:creationId xmlns:a16="http://schemas.microsoft.com/office/drawing/2014/main" id="{E9FBADC0-1392-C197-5880-DAEBE18386E3}"/>
                </a:ext>
              </a:extLst>
            </p:cNvPr>
            <p:cNvSpPr txBox="1"/>
            <p:nvPr/>
          </p:nvSpPr>
          <p:spPr>
            <a:xfrm>
              <a:off x="6099428" y="4603843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17</a:t>
              </a:r>
            </a:p>
          </p:txBody>
        </p:sp>
      </p:grpSp>
      <p:grpSp>
        <p:nvGrpSpPr>
          <p:cNvPr id="113" name="Skupina 112">
            <a:extLst>
              <a:ext uri="{FF2B5EF4-FFF2-40B4-BE49-F238E27FC236}">
                <a16:creationId xmlns:a16="http://schemas.microsoft.com/office/drawing/2014/main" id="{1699AFF8-1915-6EBE-8AA8-55FA3CAAD768}"/>
              </a:ext>
            </a:extLst>
          </p:cNvPr>
          <p:cNvGrpSpPr/>
          <p:nvPr/>
        </p:nvGrpSpPr>
        <p:grpSpPr>
          <a:xfrm>
            <a:off x="6370537" y="4938206"/>
            <a:ext cx="4983844" cy="317883"/>
            <a:chOff x="6099428" y="4983517"/>
            <a:chExt cx="4983844" cy="317883"/>
          </a:xfrm>
        </p:grpSpPr>
        <p:sp>
          <p:nvSpPr>
            <p:cNvPr id="114" name="Pravokotnik: zaokroženi vogali 113">
              <a:extLst>
                <a:ext uri="{FF2B5EF4-FFF2-40B4-BE49-F238E27FC236}">
                  <a16:creationId xmlns:a16="http://schemas.microsoft.com/office/drawing/2014/main" id="{DEEEA91F-B3EE-EDDE-821B-D03AFA7D0E83}"/>
                </a:ext>
              </a:extLst>
            </p:cNvPr>
            <p:cNvSpPr/>
            <p:nvPr/>
          </p:nvSpPr>
          <p:spPr>
            <a:xfrm>
              <a:off x="6582028" y="4988594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1400" dirty="0">
                  <a:solidFill>
                    <a:schemeClr val="tx1"/>
                  </a:solidFill>
                </a:rPr>
                <a:t>ROSA LINN - </a:t>
              </a:r>
              <a:r>
                <a:rPr lang="sl-SI" sz="1400" i="1" dirty="0">
                  <a:solidFill>
                    <a:schemeClr val="tx1"/>
                  </a:solidFill>
                </a:rPr>
                <a:t>SNAP</a:t>
              </a:r>
            </a:p>
          </p:txBody>
        </p:sp>
        <p:sp>
          <p:nvSpPr>
            <p:cNvPr id="115" name="Elipsa 114">
              <a:extLst>
                <a:ext uri="{FF2B5EF4-FFF2-40B4-BE49-F238E27FC236}">
                  <a16:creationId xmlns:a16="http://schemas.microsoft.com/office/drawing/2014/main" id="{EA856360-BC71-213D-7D68-234CB5F253EF}"/>
                </a:ext>
              </a:extLst>
            </p:cNvPr>
            <p:cNvSpPr/>
            <p:nvPr/>
          </p:nvSpPr>
          <p:spPr>
            <a:xfrm>
              <a:off x="6102803" y="4983517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PoljeZBesedilom 115">
              <a:extLst>
                <a:ext uri="{FF2B5EF4-FFF2-40B4-BE49-F238E27FC236}">
                  <a16:creationId xmlns:a16="http://schemas.microsoft.com/office/drawing/2014/main" id="{360A8BEE-FB48-0D58-E944-3C385E2D48CF}"/>
                </a:ext>
              </a:extLst>
            </p:cNvPr>
            <p:cNvSpPr txBox="1"/>
            <p:nvPr/>
          </p:nvSpPr>
          <p:spPr>
            <a:xfrm>
              <a:off x="6099428" y="4989176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18</a:t>
              </a:r>
            </a:p>
          </p:txBody>
        </p:sp>
      </p:grpSp>
      <p:grpSp>
        <p:nvGrpSpPr>
          <p:cNvPr id="117" name="Skupina 116">
            <a:extLst>
              <a:ext uri="{FF2B5EF4-FFF2-40B4-BE49-F238E27FC236}">
                <a16:creationId xmlns:a16="http://schemas.microsoft.com/office/drawing/2014/main" id="{5766882C-4B75-8EF2-FE97-FCA0203E4DED}"/>
              </a:ext>
            </a:extLst>
          </p:cNvPr>
          <p:cNvGrpSpPr/>
          <p:nvPr/>
        </p:nvGrpSpPr>
        <p:grpSpPr>
          <a:xfrm>
            <a:off x="6370537" y="5363703"/>
            <a:ext cx="4992174" cy="317883"/>
            <a:chOff x="6100623" y="5375288"/>
            <a:chExt cx="4992174" cy="317883"/>
          </a:xfrm>
        </p:grpSpPr>
        <p:sp>
          <p:nvSpPr>
            <p:cNvPr id="118" name="Pravokotnik: zaokroženi vogali 117">
              <a:extLst>
                <a:ext uri="{FF2B5EF4-FFF2-40B4-BE49-F238E27FC236}">
                  <a16:creationId xmlns:a16="http://schemas.microsoft.com/office/drawing/2014/main" id="{04014C5D-F487-0C11-8DCA-921BBF680449}"/>
                </a:ext>
              </a:extLst>
            </p:cNvPr>
            <p:cNvSpPr/>
            <p:nvPr/>
          </p:nvSpPr>
          <p:spPr>
            <a:xfrm>
              <a:off x="6591553" y="5380365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spc="-60" dirty="0">
                  <a:solidFill>
                    <a:schemeClr val="tx1"/>
                  </a:solidFill>
                </a:rPr>
                <a:t>MEDUZA, J</a:t>
              </a:r>
              <a:r>
                <a:rPr lang="sl-SI" sz="1400" spc="-60" dirty="0">
                  <a:solidFill>
                    <a:schemeClr val="tx1"/>
                  </a:solidFill>
                </a:rPr>
                <a:t>.</a:t>
              </a:r>
              <a:r>
                <a:rPr lang="en-US" sz="1400" spc="-60" dirty="0">
                  <a:solidFill>
                    <a:schemeClr val="tx1"/>
                  </a:solidFill>
                </a:rPr>
                <a:t> CARTER FEAT. E</a:t>
              </a:r>
              <a:r>
                <a:rPr lang="sl-SI" sz="1400" spc="-60" dirty="0">
                  <a:solidFill>
                    <a:schemeClr val="tx1"/>
                  </a:solidFill>
                </a:rPr>
                <a:t>.</a:t>
              </a:r>
              <a:r>
                <a:rPr lang="en-US" sz="1400" spc="-60" dirty="0">
                  <a:solidFill>
                    <a:schemeClr val="tx1"/>
                  </a:solidFill>
                </a:rPr>
                <a:t> DUHE &amp; FAST BOY - BAD MEMORIES</a:t>
              </a:r>
            </a:p>
          </p:txBody>
        </p:sp>
        <p:sp>
          <p:nvSpPr>
            <p:cNvPr id="119" name="Elipsa 118">
              <a:extLst>
                <a:ext uri="{FF2B5EF4-FFF2-40B4-BE49-F238E27FC236}">
                  <a16:creationId xmlns:a16="http://schemas.microsoft.com/office/drawing/2014/main" id="{B46D663A-894B-34AB-EBC6-3F204110AAA8}"/>
                </a:ext>
              </a:extLst>
            </p:cNvPr>
            <p:cNvSpPr/>
            <p:nvPr/>
          </p:nvSpPr>
          <p:spPr>
            <a:xfrm>
              <a:off x="6103998" y="5375288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20" name="PoljeZBesedilom 119">
              <a:extLst>
                <a:ext uri="{FF2B5EF4-FFF2-40B4-BE49-F238E27FC236}">
                  <a16:creationId xmlns:a16="http://schemas.microsoft.com/office/drawing/2014/main" id="{0637251B-D47A-F170-5239-8AC2507240B3}"/>
                </a:ext>
              </a:extLst>
            </p:cNvPr>
            <p:cNvSpPr txBox="1"/>
            <p:nvPr/>
          </p:nvSpPr>
          <p:spPr>
            <a:xfrm>
              <a:off x="6100623" y="5380947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19</a:t>
              </a:r>
            </a:p>
          </p:txBody>
        </p:sp>
      </p:grpSp>
      <p:grpSp>
        <p:nvGrpSpPr>
          <p:cNvPr id="121" name="Skupina 120">
            <a:extLst>
              <a:ext uri="{FF2B5EF4-FFF2-40B4-BE49-F238E27FC236}">
                <a16:creationId xmlns:a16="http://schemas.microsoft.com/office/drawing/2014/main" id="{3E8A17B5-3B20-D196-7662-A3522F0E1480}"/>
              </a:ext>
            </a:extLst>
          </p:cNvPr>
          <p:cNvGrpSpPr/>
          <p:nvPr/>
        </p:nvGrpSpPr>
        <p:grpSpPr>
          <a:xfrm>
            <a:off x="6370537" y="5789196"/>
            <a:ext cx="4993369" cy="317883"/>
            <a:chOff x="6099428" y="5751096"/>
            <a:chExt cx="4993369" cy="317883"/>
          </a:xfrm>
        </p:grpSpPr>
        <p:sp>
          <p:nvSpPr>
            <p:cNvPr id="122" name="Pravokotnik: zaokroženi vogali 121">
              <a:extLst>
                <a:ext uri="{FF2B5EF4-FFF2-40B4-BE49-F238E27FC236}">
                  <a16:creationId xmlns:a16="http://schemas.microsoft.com/office/drawing/2014/main" id="{8DE9B4CF-C00C-1E6F-9AF2-F8B2512AC20D}"/>
                </a:ext>
              </a:extLst>
            </p:cNvPr>
            <p:cNvSpPr/>
            <p:nvPr/>
          </p:nvSpPr>
          <p:spPr>
            <a:xfrm>
              <a:off x="6591553" y="5756173"/>
              <a:ext cx="450124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1400" dirty="0">
                  <a:solidFill>
                    <a:schemeClr val="tx1"/>
                  </a:solidFill>
                </a:rPr>
                <a:t>TIESTO - </a:t>
              </a:r>
              <a:r>
                <a:rPr lang="sl-SI" sz="1400" i="1" dirty="0">
                  <a:solidFill>
                    <a:schemeClr val="tx1"/>
                  </a:solidFill>
                </a:rPr>
                <a:t>LAY LOW</a:t>
              </a:r>
            </a:p>
          </p:txBody>
        </p:sp>
        <p:sp>
          <p:nvSpPr>
            <p:cNvPr id="123" name="Elipsa 122">
              <a:extLst>
                <a:ext uri="{FF2B5EF4-FFF2-40B4-BE49-F238E27FC236}">
                  <a16:creationId xmlns:a16="http://schemas.microsoft.com/office/drawing/2014/main" id="{DBBF9A4B-DB96-8B76-3835-6EF3A3F30C21}"/>
                </a:ext>
              </a:extLst>
            </p:cNvPr>
            <p:cNvSpPr/>
            <p:nvPr/>
          </p:nvSpPr>
          <p:spPr>
            <a:xfrm>
              <a:off x="6102803" y="5751096"/>
              <a:ext cx="341121" cy="317883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124" name="PoljeZBesedilom 123">
              <a:extLst>
                <a:ext uri="{FF2B5EF4-FFF2-40B4-BE49-F238E27FC236}">
                  <a16:creationId xmlns:a16="http://schemas.microsoft.com/office/drawing/2014/main" id="{31B905C7-AE53-0CA3-B854-AD85AB7DF434}"/>
                </a:ext>
              </a:extLst>
            </p:cNvPr>
            <p:cNvSpPr txBox="1"/>
            <p:nvPr/>
          </p:nvSpPr>
          <p:spPr>
            <a:xfrm>
              <a:off x="6099428" y="5756755"/>
              <a:ext cx="3986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3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43" y="1665058"/>
            <a:ext cx="11247090" cy="590769"/>
          </a:xfrm>
        </p:spPr>
        <p:txBody>
          <a:bodyPr>
            <a:normAutofit/>
          </a:bodyPr>
          <a:lstStyle/>
          <a:p>
            <a:pPr defTabSz="905256"/>
            <a:r>
              <a:rPr lang="pl-PL" sz="1800" b="1" dirty="0">
                <a:latin typeface="+mn-lt"/>
                <a:ea typeface="+mn-ea"/>
                <a:cs typeface="+mn-cs"/>
              </a:rPr>
              <a:t>TOP 10 slovenskih skladb na radijskih programih v 2023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59CBC1A-159E-0349-8E80-53C4DF1D0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169263"/>
            <a:ext cx="1943795" cy="14169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9363AE-47EA-3D2A-1C4E-5D288C4D6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0649" y="286684"/>
            <a:ext cx="1546897" cy="1291861"/>
          </a:xfrm>
          <a:prstGeom prst="rect">
            <a:avLst/>
          </a:prstGeom>
        </p:spPr>
      </p:pic>
      <p:grpSp>
        <p:nvGrpSpPr>
          <p:cNvPr id="83" name="Skupina 82">
            <a:extLst>
              <a:ext uri="{FF2B5EF4-FFF2-40B4-BE49-F238E27FC236}">
                <a16:creationId xmlns:a16="http://schemas.microsoft.com/office/drawing/2014/main" id="{020E2C82-5F44-194A-A3FE-39E2B9CA8B3F}"/>
              </a:ext>
            </a:extLst>
          </p:cNvPr>
          <p:cNvGrpSpPr/>
          <p:nvPr/>
        </p:nvGrpSpPr>
        <p:grpSpPr>
          <a:xfrm>
            <a:off x="2504952" y="1753777"/>
            <a:ext cx="7182097" cy="4773690"/>
            <a:chOff x="1115531" y="1753777"/>
            <a:chExt cx="7182097" cy="4773690"/>
          </a:xfrm>
        </p:grpSpPr>
        <p:sp>
          <p:nvSpPr>
            <p:cNvPr id="53" name="Pravokotnik: zaokroženi vogali 52">
              <a:extLst>
                <a:ext uri="{FF2B5EF4-FFF2-40B4-BE49-F238E27FC236}">
                  <a16:creationId xmlns:a16="http://schemas.microsoft.com/office/drawing/2014/main" id="{16F68277-BD7C-E64A-FAF9-6343F5F956AA}"/>
                </a:ext>
              </a:extLst>
            </p:cNvPr>
            <p:cNvSpPr/>
            <p:nvPr/>
          </p:nvSpPr>
          <p:spPr>
            <a:xfrm>
              <a:off x="6253153" y="1753777"/>
              <a:ext cx="933935" cy="502050"/>
            </a:xfrm>
            <a:prstGeom prst="roundRect">
              <a:avLst/>
            </a:prstGeom>
            <a:solidFill>
              <a:srgbClr val="FAA260"/>
            </a:solidFill>
            <a:ln>
              <a:solidFill>
                <a:srgbClr val="FAA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b="1" dirty="0">
                  <a:solidFill>
                    <a:schemeClr val="tx1"/>
                  </a:solidFill>
                </a:rPr>
                <a:t>TOP vseh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Pravokotnik: zaokroženi vogali 53">
              <a:extLst>
                <a:ext uri="{FF2B5EF4-FFF2-40B4-BE49-F238E27FC236}">
                  <a16:creationId xmlns:a16="http://schemas.microsoft.com/office/drawing/2014/main" id="{FD748EAF-B5C8-EE8B-D96B-92E73224AD75}"/>
                </a:ext>
              </a:extLst>
            </p:cNvPr>
            <p:cNvSpPr/>
            <p:nvPr/>
          </p:nvSpPr>
          <p:spPr>
            <a:xfrm>
              <a:off x="7363693" y="1753777"/>
              <a:ext cx="933935" cy="502050"/>
            </a:xfrm>
            <a:prstGeom prst="roundRect">
              <a:avLst/>
            </a:prstGeom>
            <a:solidFill>
              <a:srgbClr val="FAA260"/>
            </a:solidFill>
            <a:ln>
              <a:solidFill>
                <a:srgbClr val="FAA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b="1" dirty="0">
                  <a:solidFill>
                    <a:schemeClr val="tx1"/>
                  </a:solidFill>
                </a:rPr>
                <a:t>Število RP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37C1C50-03B5-1D57-32B7-F235B70853EC}"/>
                </a:ext>
              </a:extLst>
            </p:cNvPr>
            <p:cNvGrpSpPr/>
            <p:nvPr/>
          </p:nvGrpSpPr>
          <p:grpSpPr>
            <a:xfrm>
              <a:off x="1115531" y="2416290"/>
              <a:ext cx="4980469" cy="308359"/>
              <a:chOff x="560360" y="2278387"/>
              <a:chExt cx="4980469" cy="308359"/>
            </a:xfrm>
          </p:grpSpPr>
          <p:sp>
            <p:nvSpPr>
              <p:cNvPr id="5" name="Elipsa 4">
                <a:extLst>
                  <a:ext uri="{FF2B5EF4-FFF2-40B4-BE49-F238E27FC236}">
                    <a16:creationId xmlns:a16="http://schemas.microsoft.com/office/drawing/2014/main" id="{3352B0E7-1750-B908-8FD0-C6BD95315B12}"/>
                  </a:ext>
                </a:extLst>
              </p:cNvPr>
              <p:cNvSpPr/>
              <p:nvPr/>
            </p:nvSpPr>
            <p:spPr>
              <a:xfrm>
                <a:off x="560360" y="2278388"/>
                <a:ext cx="322071" cy="308358"/>
              </a:xfrm>
              <a:prstGeom prst="ellipse">
                <a:avLst/>
              </a:prstGeom>
              <a:solidFill>
                <a:srgbClr val="FAA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7" name="Pravokotnik: zaokroženi vogali 6">
                <a:extLst>
                  <a:ext uri="{FF2B5EF4-FFF2-40B4-BE49-F238E27FC236}">
                    <a16:creationId xmlns:a16="http://schemas.microsoft.com/office/drawing/2014/main" id="{013524A7-FB50-4737-B594-644FE1B356F0}"/>
                  </a:ext>
                </a:extLst>
              </p:cNvPr>
              <p:cNvSpPr/>
              <p:nvPr/>
            </p:nvSpPr>
            <p:spPr>
              <a:xfrm>
                <a:off x="1039585" y="2278387"/>
                <a:ext cx="4501244" cy="308359"/>
              </a:xfrm>
              <a:prstGeom prst="roundRect">
                <a:avLst/>
              </a:prstGeom>
              <a:solidFill>
                <a:srgbClr val="FAA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b="1" dirty="0">
                    <a:solidFill>
                      <a:schemeClr val="bg1"/>
                    </a:solidFill>
                  </a:rPr>
                  <a:t>JOKER OUT – </a:t>
                </a:r>
                <a:r>
                  <a:rPr lang="sl-SI" sz="1400" b="1" i="1" dirty="0">
                    <a:solidFill>
                      <a:schemeClr val="bg1"/>
                    </a:solidFill>
                  </a:rPr>
                  <a:t>CARPE DIEM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51A80DFD-C154-F994-1359-36C5159232B7}"/>
                </a:ext>
              </a:extLst>
            </p:cNvPr>
            <p:cNvGrpSpPr/>
            <p:nvPr/>
          </p:nvGrpSpPr>
          <p:grpSpPr>
            <a:xfrm>
              <a:off x="1115531" y="2838825"/>
              <a:ext cx="4980469" cy="308359"/>
              <a:chOff x="569885" y="2663720"/>
              <a:chExt cx="4980469" cy="308359"/>
            </a:xfrm>
          </p:grpSpPr>
          <p:sp>
            <p:nvSpPr>
              <p:cNvPr id="20" name="Elipsa 19">
                <a:extLst>
                  <a:ext uri="{FF2B5EF4-FFF2-40B4-BE49-F238E27FC236}">
                    <a16:creationId xmlns:a16="http://schemas.microsoft.com/office/drawing/2014/main" id="{A4997D84-F117-80F0-1875-38ACF761D71E}"/>
                  </a:ext>
                </a:extLst>
              </p:cNvPr>
              <p:cNvSpPr/>
              <p:nvPr/>
            </p:nvSpPr>
            <p:spPr>
              <a:xfrm>
                <a:off x="569885" y="2663721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" name="Pravokotnik: zaokroženi vogali 20">
                <a:extLst>
                  <a:ext uri="{FF2B5EF4-FFF2-40B4-BE49-F238E27FC236}">
                    <a16:creationId xmlns:a16="http://schemas.microsoft.com/office/drawing/2014/main" id="{0416227B-4FCD-C103-3C2B-19CF7FFEE8BB}"/>
                  </a:ext>
                </a:extLst>
              </p:cNvPr>
              <p:cNvSpPr/>
              <p:nvPr/>
            </p:nvSpPr>
            <p:spPr>
              <a:xfrm>
                <a:off x="1049110" y="2663720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NINA PUŠLAR - </a:t>
                </a:r>
                <a:r>
                  <a:rPr lang="sl-SI" sz="1400" i="1" dirty="0">
                    <a:solidFill>
                      <a:schemeClr val="tx1"/>
                    </a:solidFill>
                  </a:rPr>
                  <a:t>MALO, MALO</a:t>
                </a:r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35DB2F66-C9BC-5AC2-9D1B-6A5BBB324CFF}"/>
                </a:ext>
              </a:extLst>
            </p:cNvPr>
            <p:cNvGrpSpPr/>
            <p:nvPr/>
          </p:nvGrpSpPr>
          <p:grpSpPr>
            <a:xfrm>
              <a:off x="1115531" y="3261360"/>
              <a:ext cx="4980469" cy="308359"/>
              <a:chOff x="560360" y="3049053"/>
              <a:chExt cx="4980469" cy="308359"/>
            </a:xfrm>
          </p:grpSpPr>
          <p:sp>
            <p:nvSpPr>
              <p:cNvPr id="23" name="Elipsa 22">
                <a:extLst>
                  <a:ext uri="{FF2B5EF4-FFF2-40B4-BE49-F238E27FC236}">
                    <a16:creationId xmlns:a16="http://schemas.microsoft.com/office/drawing/2014/main" id="{80404B09-E007-D597-68E0-2BE42BD8C738}"/>
                  </a:ext>
                </a:extLst>
              </p:cNvPr>
              <p:cNvSpPr/>
              <p:nvPr/>
            </p:nvSpPr>
            <p:spPr>
              <a:xfrm>
                <a:off x="560360" y="3049054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4" name="Pravokotnik: zaokroženi vogali 23">
                <a:extLst>
                  <a:ext uri="{FF2B5EF4-FFF2-40B4-BE49-F238E27FC236}">
                    <a16:creationId xmlns:a16="http://schemas.microsoft.com/office/drawing/2014/main" id="{53E9EB7B-8148-EE20-FE8A-AAF4ED43896B}"/>
                  </a:ext>
                </a:extLst>
              </p:cNvPr>
              <p:cNvSpPr/>
              <p:nvPr/>
            </p:nvSpPr>
            <p:spPr>
              <a:xfrm>
                <a:off x="1039585" y="3049053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ŽAN SERČIČ - </a:t>
                </a:r>
                <a:r>
                  <a:rPr lang="sl-SI" sz="1400" i="1" dirty="0">
                    <a:solidFill>
                      <a:schemeClr val="tx1"/>
                    </a:solidFill>
                  </a:rPr>
                  <a:t>PUSTI MI SPOMIN</a:t>
                </a: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B2FD8FF9-0281-3791-4B91-BD8E89347798}"/>
                </a:ext>
              </a:extLst>
            </p:cNvPr>
            <p:cNvGrpSpPr/>
            <p:nvPr/>
          </p:nvGrpSpPr>
          <p:grpSpPr>
            <a:xfrm>
              <a:off x="1115531" y="3683895"/>
              <a:ext cx="4980468" cy="308359"/>
              <a:chOff x="569885" y="3440824"/>
              <a:chExt cx="4980468" cy="308359"/>
            </a:xfrm>
          </p:grpSpPr>
          <p:sp>
            <p:nvSpPr>
              <p:cNvPr id="26" name="Elipsa 25">
                <a:extLst>
                  <a:ext uri="{FF2B5EF4-FFF2-40B4-BE49-F238E27FC236}">
                    <a16:creationId xmlns:a16="http://schemas.microsoft.com/office/drawing/2014/main" id="{094F76CC-9877-ED2E-0C8C-C9906FBA78E1}"/>
                  </a:ext>
                </a:extLst>
              </p:cNvPr>
              <p:cNvSpPr/>
              <p:nvPr/>
            </p:nvSpPr>
            <p:spPr>
              <a:xfrm>
                <a:off x="569885" y="3440825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Pravokotnik: zaokroženi vogali 26">
                <a:extLst>
                  <a:ext uri="{FF2B5EF4-FFF2-40B4-BE49-F238E27FC236}">
                    <a16:creationId xmlns:a16="http://schemas.microsoft.com/office/drawing/2014/main" id="{A7C14EA6-5B25-84B6-1074-DD4E87314AD8}"/>
                  </a:ext>
                </a:extLst>
              </p:cNvPr>
              <p:cNvSpPr/>
              <p:nvPr/>
            </p:nvSpPr>
            <p:spPr>
              <a:xfrm>
                <a:off x="1049110" y="3440824"/>
                <a:ext cx="4501243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1400" dirty="0">
                    <a:solidFill>
                      <a:schemeClr val="tx1"/>
                    </a:solidFill>
                  </a:rPr>
                  <a:t>NINA PUŠLAR - </a:t>
                </a:r>
                <a:r>
                  <a:rPr lang="pt-BR" sz="1400" i="1" dirty="0">
                    <a:solidFill>
                      <a:schemeClr val="tx1"/>
                    </a:solidFill>
                  </a:rPr>
                  <a:t>NINA, NINA, NINA</a:t>
                </a: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13B227B-A1EA-FA12-73A5-907A4C3A21E7}"/>
                </a:ext>
              </a:extLst>
            </p:cNvPr>
            <p:cNvGrpSpPr/>
            <p:nvPr/>
          </p:nvGrpSpPr>
          <p:grpSpPr>
            <a:xfrm>
              <a:off x="1115531" y="4106430"/>
              <a:ext cx="4980469" cy="308359"/>
              <a:chOff x="569885" y="3816632"/>
              <a:chExt cx="4980469" cy="308359"/>
            </a:xfrm>
          </p:grpSpPr>
          <p:sp>
            <p:nvSpPr>
              <p:cNvPr id="29" name="Elipsa 28">
                <a:extLst>
                  <a:ext uri="{FF2B5EF4-FFF2-40B4-BE49-F238E27FC236}">
                    <a16:creationId xmlns:a16="http://schemas.microsoft.com/office/drawing/2014/main" id="{9B6CC3C2-15C6-7E20-A910-BF535006203A}"/>
                  </a:ext>
                </a:extLst>
              </p:cNvPr>
              <p:cNvSpPr/>
              <p:nvPr/>
            </p:nvSpPr>
            <p:spPr>
              <a:xfrm>
                <a:off x="569885" y="3816633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Pravokotnik: zaokroženi vogali 29">
                <a:extLst>
                  <a:ext uri="{FF2B5EF4-FFF2-40B4-BE49-F238E27FC236}">
                    <a16:creationId xmlns:a16="http://schemas.microsoft.com/office/drawing/2014/main" id="{75356F18-B48D-78F5-C9B0-C977C39DF1BB}"/>
                  </a:ext>
                </a:extLst>
              </p:cNvPr>
              <p:cNvSpPr/>
              <p:nvPr/>
            </p:nvSpPr>
            <p:spPr>
              <a:xfrm>
                <a:off x="1049110" y="3816632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1400" dirty="0">
                    <a:solidFill>
                      <a:schemeClr val="tx1"/>
                    </a:solidFill>
                  </a:rPr>
                  <a:t>ŽAN SERČIČ - </a:t>
                </a:r>
                <a:r>
                  <a:rPr lang="pl-PL" sz="1400" i="1" dirty="0">
                    <a:solidFill>
                      <a:schemeClr val="tx1"/>
                    </a:solidFill>
                  </a:rPr>
                  <a:t>PIJAN OD LJUBEZNI</a:t>
                </a:r>
              </a:p>
            </p:txBody>
          </p: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0ABF5E64-BB04-35F0-E544-C667B0DC44E3}"/>
                </a:ext>
              </a:extLst>
            </p:cNvPr>
            <p:cNvGrpSpPr/>
            <p:nvPr/>
          </p:nvGrpSpPr>
          <p:grpSpPr>
            <a:xfrm>
              <a:off x="1115531" y="4528965"/>
              <a:ext cx="4980469" cy="308359"/>
              <a:chOff x="569885" y="4192440"/>
              <a:chExt cx="4980469" cy="308359"/>
            </a:xfrm>
          </p:grpSpPr>
          <p:sp>
            <p:nvSpPr>
              <p:cNvPr id="32" name="Elipsa 31">
                <a:extLst>
                  <a:ext uri="{FF2B5EF4-FFF2-40B4-BE49-F238E27FC236}">
                    <a16:creationId xmlns:a16="http://schemas.microsoft.com/office/drawing/2014/main" id="{B533103E-A05B-5034-D8FA-8D51984C72A2}"/>
                  </a:ext>
                </a:extLst>
              </p:cNvPr>
              <p:cNvSpPr/>
              <p:nvPr/>
            </p:nvSpPr>
            <p:spPr>
              <a:xfrm>
                <a:off x="569885" y="4192441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3" name="Pravokotnik: zaokroženi vogali 32">
                <a:extLst>
                  <a:ext uri="{FF2B5EF4-FFF2-40B4-BE49-F238E27FC236}">
                    <a16:creationId xmlns:a16="http://schemas.microsoft.com/office/drawing/2014/main" id="{6391A7D3-1DC7-8077-EB5C-34FAFE55ADB8}"/>
                  </a:ext>
                </a:extLst>
              </p:cNvPr>
              <p:cNvSpPr/>
              <p:nvPr/>
            </p:nvSpPr>
            <p:spPr>
              <a:xfrm>
                <a:off x="1049110" y="4192440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MARAAYA - </a:t>
                </a:r>
                <a:r>
                  <a:rPr lang="sl-SI" sz="1400" i="1" dirty="0">
                    <a:solidFill>
                      <a:schemeClr val="tx1"/>
                    </a:solidFill>
                  </a:rPr>
                  <a:t>NEBESA</a:t>
                </a:r>
              </a:p>
            </p:txBody>
          </p:sp>
        </p:grp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BB57136D-BB5D-4708-E6DF-BFA16E72E360}"/>
                </a:ext>
              </a:extLst>
            </p:cNvPr>
            <p:cNvGrpSpPr/>
            <p:nvPr/>
          </p:nvGrpSpPr>
          <p:grpSpPr>
            <a:xfrm>
              <a:off x="1115531" y="4951500"/>
              <a:ext cx="4980469" cy="308359"/>
              <a:chOff x="579410" y="4577773"/>
              <a:chExt cx="4980469" cy="308359"/>
            </a:xfrm>
          </p:grpSpPr>
          <p:sp>
            <p:nvSpPr>
              <p:cNvPr id="35" name="Elipsa 34">
                <a:extLst>
                  <a:ext uri="{FF2B5EF4-FFF2-40B4-BE49-F238E27FC236}">
                    <a16:creationId xmlns:a16="http://schemas.microsoft.com/office/drawing/2014/main" id="{7019484F-1ACB-F763-5695-826C8D1E9C31}"/>
                  </a:ext>
                </a:extLst>
              </p:cNvPr>
              <p:cNvSpPr/>
              <p:nvPr/>
            </p:nvSpPr>
            <p:spPr>
              <a:xfrm>
                <a:off x="579410" y="4577774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6" name="Pravokotnik: zaokroženi vogali 35">
                <a:extLst>
                  <a:ext uri="{FF2B5EF4-FFF2-40B4-BE49-F238E27FC236}">
                    <a16:creationId xmlns:a16="http://schemas.microsoft.com/office/drawing/2014/main" id="{88DFC726-EA1F-F5BF-B90F-E3A3C67D545F}"/>
                  </a:ext>
                </a:extLst>
              </p:cNvPr>
              <p:cNvSpPr/>
              <p:nvPr/>
            </p:nvSpPr>
            <p:spPr>
              <a:xfrm>
                <a:off x="1058635" y="4577773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MIRAN RUDAN - </a:t>
                </a:r>
                <a:r>
                  <a:rPr lang="sl-SI" sz="1400" i="1" dirty="0">
                    <a:solidFill>
                      <a:schemeClr val="tx1"/>
                    </a:solidFill>
                  </a:rPr>
                  <a:t>MEDENA</a:t>
                </a:r>
              </a:p>
            </p:txBody>
          </p:sp>
        </p:grpSp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2D8374C4-78FE-1690-9C0A-820A3D106597}"/>
                </a:ext>
              </a:extLst>
            </p:cNvPr>
            <p:cNvGrpSpPr/>
            <p:nvPr/>
          </p:nvGrpSpPr>
          <p:grpSpPr>
            <a:xfrm>
              <a:off x="1115531" y="5374035"/>
              <a:ext cx="4980469" cy="308359"/>
              <a:chOff x="569885" y="4963106"/>
              <a:chExt cx="4980469" cy="308359"/>
            </a:xfrm>
          </p:grpSpPr>
          <p:sp>
            <p:nvSpPr>
              <p:cNvPr id="38" name="Elipsa 37">
                <a:extLst>
                  <a:ext uri="{FF2B5EF4-FFF2-40B4-BE49-F238E27FC236}">
                    <a16:creationId xmlns:a16="http://schemas.microsoft.com/office/drawing/2014/main" id="{A244CF8D-C5B4-F771-41CA-B925F61B6ABB}"/>
                  </a:ext>
                </a:extLst>
              </p:cNvPr>
              <p:cNvSpPr/>
              <p:nvPr/>
            </p:nvSpPr>
            <p:spPr>
              <a:xfrm>
                <a:off x="569885" y="4963107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Pravokotnik: zaokroženi vogali 38">
                <a:extLst>
                  <a:ext uri="{FF2B5EF4-FFF2-40B4-BE49-F238E27FC236}">
                    <a16:creationId xmlns:a16="http://schemas.microsoft.com/office/drawing/2014/main" id="{65F77423-7E3D-AB7C-2761-A065FFCF4865}"/>
                  </a:ext>
                </a:extLst>
              </p:cNvPr>
              <p:cNvSpPr/>
              <p:nvPr/>
            </p:nvSpPr>
            <p:spPr>
              <a:xfrm>
                <a:off x="1049110" y="4963106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LETEČI POTEPUHI - </a:t>
                </a:r>
                <a:r>
                  <a:rPr lang="sl-SI" sz="1400" i="1" dirty="0">
                    <a:solidFill>
                      <a:schemeClr val="tx1"/>
                    </a:solidFill>
                  </a:rPr>
                  <a:t>BICIKL</a:t>
                </a:r>
              </a:p>
            </p:txBody>
          </p:sp>
        </p:grp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BBF9FFE8-57C8-5BEE-6775-A17AC69D7A0C}"/>
                </a:ext>
              </a:extLst>
            </p:cNvPr>
            <p:cNvGrpSpPr/>
            <p:nvPr/>
          </p:nvGrpSpPr>
          <p:grpSpPr>
            <a:xfrm>
              <a:off x="1115531" y="5796570"/>
              <a:ext cx="4980469" cy="308359"/>
              <a:chOff x="579410" y="5354877"/>
              <a:chExt cx="4980469" cy="308359"/>
            </a:xfrm>
          </p:grpSpPr>
          <p:sp>
            <p:nvSpPr>
              <p:cNvPr id="41" name="Elipsa 40">
                <a:extLst>
                  <a:ext uri="{FF2B5EF4-FFF2-40B4-BE49-F238E27FC236}">
                    <a16:creationId xmlns:a16="http://schemas.microsoft.com/office/drawing/2014/main" id="{9495CCEB-B2E1-0AE6-E48A-4CA730673095}"/>
                  </a:ext>
                </a:extLst>
              </p:cNvPr>
              <p:cNvSpPr/>
              <p:nvPr/>
            </p:nvSpPr>
            <p:spPr>
              <a:xfrm>
                <a:off x="579410" y="5354878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2" name="Pravokotnik: zaokroženi vogali 41">
                <a:extLst>
                  <a:ext uri="{FF2B5EF4-FFF2-40B4-BE49-F238E27FC236}">
                    <a16:creationId xmlns:a16="http://schemas.microsoft.com/office/drawing/2014/main" id="{86D75FDB-E19D-8B6F-C9EE-B8719F120862}"/>
                  </a:ext>
                </a:extLst>
              </p:cNvPr>
              <p:cNvSpPr/>
              <p:nvPr/>
            </p:nvSpPr>
            <p:spPr>
              <a:xfrm>
                <a:off x="1058635" y="5354877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spc="-30" dirty="0">
                    <a:solidFill>
                      <a:schemeClr val="tx1"/>
                    </a:solidFill>
                  </a:rPr>
                  <a:t>MIRAN RUDAN INDESIGN - </a:t>
                </a:r>
                <a:r>
                  <a:rPr lang="sl-SI" sz="1400" i="1" spc="-30" dirty="0">
                    <a:solidFill>
                      <a:schemeClr val="tx1"/>
                    </a:solidFill>
                  </a:rPr>
                  <a:t>NEKAJ NAJINIH STVARI (2023)</a:t>
                </a:r>
              </a:p>
            </p:txBody>
          </p:sp>
        </p:grp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D00FE13C-5016-064C-FE3D-B0BC1CF79F31}"/>
                </a:ext>
              </a:extLst>
            </p:cNvPr>
            <p:cNvGrpSpPr/>
            <p:nvPr/>
          </p:nvGrpSpPr>
          <p:grpSpPr>
            <a:xfrm>
              <a:off x="1115531" y="6219108"/>
              <a:ext cx="5002894" cy="308359"/>
              <a:chOff x="556985" y="5730685"/>
              <a:chExt cx="5002894" cy="308359"/>
            </a:xfrm>
          </p:grpSpPr>
          <p:sp>
            <p:nvSpPr>
              <p:cNvPr id="44" name="Elipsa 43">
                <a:extLst>
                  <a:ext uri="{FF2B5EF4-FFF2-40B4-BE49-F238E27FC236}">
                    <a16:creationId xmlns:a16="http://schemas.microsoft.com/office/drawing/2014/main" id="{105D11B1-5A45-D09B-43BA-1D6965E831D0}"/>
                  </a:ext>
                </a:extLst>
              </p:cNvPr>
              <p:cNvSpPr/>
              <p:nvPr/>
            </p:nvSpPr>
            <p:spPr>
              <a:xfrm>
                <a:off x="579410" y="5730686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sz="900" spc="-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ravokotnik: zaokroženi vogali 54">
                <a:extLst>
                  <a:ext uri="{FF2B5EF4-FFF2-40B4-BE49-F238E27FC236}">
                    <a16:creationId xmlns:a16="http://schemas.microsoft.com/office/drawing/2014/main" id="{FF38F31D-6DDC-59E3-2B5D-AB51FC49B63D}"/>
                  </a:ext>
                </a:extLst>
              </p:cNvPr>
              <p:cNvSpPr/>
              <p:nvPr/>
            </p:nvSpPr>
            <p:spPr>
              <a:xfrm>
                <a:off x="1058635" y="5730685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MAGNIFICO - </a:t>
                </a:r>
                <a:r>
                  <a:rPr lang="sl-SI" sz="1400" i="1" dirty="0">
                    <a:solidFill>
                      <a:schemeClr val="tx1"/>
                    </a:solidFill>
                  </a:rPr>
                  <a:t>SILVIA</a:t>
                </a:r>
              </a:p>
            </p:txBody>
          </p:sp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F0393A85-9A53-885D-6DEE-132B36709131}"/>
                  </a:ext>
                </a:extLst>
              </p:cNvPr>
              <p:cNvSpPr txBox="1"/>
              <p:nvPr/>
            </p:nvSpPr>
            <p:spPr>
              <a:xfrm>
                <a:off x="556985" y="5730685"/>
                <a:ext cx="4826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1400" dirty="0"/>
                  <a:t>10</a:t>
                </a:r>
              </a:p>
            </p:txBody>
          </p:sp>
        </p:grpSp>
        <p:sp>
          <p:nvSpPr>
            <p:cNvPr id="63" name="Pravokotnik: zaokroženi vogali 62">
              <a:extLst>
                <a:ext uri="{FF2B5EF4-FFF2-40B4-BE49-F238E27FC236}">
                  <a16:creationId xmlns:a16="http://schemas.microsoft.com/office/drawing/2014/main" id="{1003AB0A-A77C-13A6-20A1-301A26E2E90C}"/>
                </a:ext>
              </a:extLst>
            </p:cNvPr>
            <p:cNvSpPr/>
            <p:nvPr/>
          </p:nvSpPr>
          <p:spPr>
            <a:xfrm>
              <a:off x="6466853" y="2414694"/>
              <a:ext cx="506534" cy="308359"/>
            </a:xfrm>
            <a:prstGeom prst="roundRect">
              <a:avLst/>
            </a:prstGeom>
            <a:solidFill>
              <a:srgbClr val="FAA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i="1" dirty="0">
                  <a:solidFill>
                    <a:schemeClr val="bg1"/>
                  </a:solidFill>
                </a:rPr>
                <a:t>2</a:t>
              </a:r>
              <a:endParaRPr lang="it-IT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4" name="Pravokotnik: zaokroženi vogali 63">
              <a:extLst>
                <a:ext uri="{FF2B5EF4-FFF2-40B4-BE49-F238E27FC236}">
                  <a16:creationId xmlns:a16="http://schemas.microsoft.com/office/drawing/2014/main" id="{0E293975-440F-2A7C-68AA-66A07B93B6F6}"/>
                </a:ext>
              </a:extLst>
            </p:cNvPr>
            <p:cNvSpPr/>
            <p:nvPr/>
          </p:nvSpPr>
          <p:spPr>
            <a:xfrm>
              <a:off x="7577393" y="2414694"/>
              <a:ext cx="506534" cy="308359"/>
            </a:xfrm>
            <a:prstGeom prst="roundRect">
              <a:avLst/>
            </a:prstGeom>
            <a:solidFill>
              <a:srgbClr val="FAA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i="1" dirty="0">
                  <a:solidFill>
                    <a:schemeClr val="bg1"/>
                  </a:solidFill>
                </a:rPr>
                <a:t>56</a:t>
              </a:r>
              <a:endParaRPr lang="it-IT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5" name="Pravokotnik: zaokroženi vogali 64">
              <a:extLst>
                <a:ext uri="{FF2B5EF4-FFF2-40B4-BE49-F238E27FC236}">
                  <a16:creationId xmlns:a16="http://schemas.microsoft.com/office/drawing/2014/main" id="{DE210F9D-8AEB-4222-50AB-758625D1E6A1}"/>
                </a:ext>
              </a:extLst>
            </p:cNvPr>
            <p:cNvSpPr/>
            <p:nvPr/>
          </p:nvSpPr>
          <p:spPr>
            <a:xfrm>
              <a:off x="6466853" y="283882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56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Pravokotnik: zaokroženi vogali 65">
              <a:extLst>
                <a:ext uri="{FF2B5EF4-FFF2-40B4-BE49-F238E27FC236}">
                  <a16:creationId xmlns:a16="http://schemas.microsoft.com/office/drawing/2014/main" id="{1C1261B5-0F57-0788-864B-10B19EC26ED8}"/>
                </a:ext>
              </a:extLst>
            </p:cNvPr>
            <p:cNvSpPr/>
            <p:nvPr/>
          </p:nvSpPr>
          <p:spPr>
            <a:xfrm>
              <a:off x="7577393" y="283882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54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Pravokotnik: zaokroženi vogali 66">
              <a:extLst>
                <a:ext uri="{FF2B5EF4-FFF2-40B4-BE49-F238E27FC236}">
                  <a16:creationId xmlns:a16="http://schemas.microsoft.com/office/drawing/2014/main" id="{0B0D2000-D6D3-6CCC-B5DC-D29C4192CA7B}"/>
                </a:ext>
              </a:extLst>
            </p:cNvPr>
            <p:cNvSpPr/>
            <p:nvPr/>
          </p:nvSpPr>
          <p:spPr>
            <a:xfrm>
              <a:off x="6466853" y="3261360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Pravokotnik: zaokroženi vogali 67">
              <a:extLst>
                <a:ext uri="{FF2B5EF4-FFF2-40B4-BE49-F238E27FC236}">
                  <a16:creationId xmlns:a16="http://schemas.microsoft.com/office/drawing/2014/main" id="{D229E56D-8FD2-44E5-EC5E-F1F19A71953E}"/>
                </a:ext>
              </a:extLst>
            </p:cNvPr>
            <p:cNvSpPr/>
            <p:nvPr/>
          </p:nvSpPr>
          <p:spPr>
            <a:xfrm>
              <a:off x="7577393" y="3261360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54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Pravokotnik: zaokroženi vogali 68">
              <a:extLst>
                <a:ext uri="{FF2B5EF4-FFF2-40B4-BE49-F238E27FC236}">
                  <a16:creationId xmlns:a16="http://schemas.microsoft.com/office/drawing/2014/main" id="{3E58ABD1-4E5C-3FE8-CD65-95F69C72B3FD}"/>
                </a:ext>
              </a:extLst>
            </p:cNvPr>
            <p:cNvSpPr/>
            <p:nvPr/>
          </p:nvSpPr>
          <p:spPr>
            <a:xfrm>
              <a:off x="6466853" y="368389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48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Pravokotnik: zaokroženi vogali 69">
              <a:extLst>
                <a:ext uri="{FF2B5EF4-FFF2-40B4-BE49-F238E27FC236}">
                  <a16:creationId xmlns:a16="http://schemas.microsoft.com/office/drawing/2014/main" id="{2DBBBA21-964C-C2B3-1527-07F958D3EC8D}"/>
                </a:ext>
              </a:extLst>
            </p:cNvPr>
            <p:cNvSpPr/>
            <p:nvPr/>
          </p:nvSpPr>
          <p:spPr>
            <a:xfrm>
              <a:off x="7577393" y="368389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Pravokotnik: zaokroženi vogali 70">
              <a:extLst>
                <a:ext uri="{FF2B5EF4-FFF2-40B4-BE49-F238E27FC236}">
                  <a16:creationId xmlns:a16="http://schemas.microsoft.com/office/drawing/2014/main" id="{82FF8A32-95EA-68F0-B4BD-72CB53B5FF86}"/>
                </a:ext>
              </a:extLst>
            </p:cNvPr>
            <p:cNvSpPr/>
            <p:nvPr/>
          </p:nvSpPr>
          <p:spPr>
            <a:xfrm>
              <a:off x="6466853" y="4106430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67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2" name="Pravokotnik: zaokroženi vogali 71">
              <a:extLst>
                <a:ext uri="{FF2B5EF4-FFF2-40B4-BE49-F238E27FC236}">
                  <a16:creationId xmlns:a16="http://schemas.microsoft.com/office/drawing/2014/main" id="{D470AAB4-CDC5-DEE8-1402-004D164B9E19}"/>
                </a:ext>
              </a:extLst>
            </p:cNvPr>
            <p:cNvSpPr/>
            <p:nvPr/>
          </p:nvSpPr>
          <p:spPr>
            <a:xfrm>
              <a:off x="7577393" y="4106430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Pravokotnik: zaokroženi vogali 72">
              <a:extLst>
                <a:ext uri="{FF2B5EF4-FFF2-40B4-BE49-F238E27FC236}">
                  <a16:creationId xmlns:a16="http://schemas.microsoft.com/office/drawing/2014/main" id="{9C1C5184-75C7-1D46-9CE3-23E7559C77FC}"/>
                </a:ext>
              </a:extLst>
            </p:cNvPr>
            <p:cNvSpPr/>
            <p:nvPr/>
          </p:nvSpPr>
          <p:spPr>
            <a:xfrm>
              <a:off x="6466853" y="452896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85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Pravokotnik: zaokroženi vogali 73">
              <a:extLst>
                <a:ext uri="{FF2B5EF4-FFF2-40B4-BE49-F238E27FC236}">
                  <a16:creationId xmlns:a16="http://schemas.microsoft.com/office/drawing/2014/main" id="{E429FB1A-BF3B-6615-621B-7FAD7EE87E77}"/>
                </a:ext>
              </a:extLst>
            </p:cNvPr>
            <p:cNvSpPr/>
            <p:nvPr/>
          </p:nvSpPr>
          <p:spPr>
            <a:xfrm>
              <a:off x="7577393" y="452896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Pravokotnik: zaokroženi vogali 74">
              <a:extLst>
                <a:ext uri="{FF2B5EF4-FFF2-40B4-BE49-F238E27FC236}">
                  <a16:creationId xmlns:a16="http://schemas.microsoft.com/office/drawing/2014/main" id="{8C582EC4-0608-6D36-86A8-05C74D78E6E7}"/>
                </a:ext>
              </a:extLst>
            </p:cNvPr>
            <p:cNvSpPr/>
            <p:nvPr/>
          </p:nvSpPr>
          <p:spPr>
            <a:xfrm>
              <a:off x="6466853" y="4957684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97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Pravokotnik: zaokroženi vogali 75">
              <a:extLst>
                <a:ext uri="{FF2B5EF4-FFF2-40B4-BE49-F238E27FC236}">
                  <a16:creationId xmlns:a16="http://schemas.microsoft.com/office/drawing/2014/main" id="{642B3E36-F206-31E2-204F-F3775C0BCFFE}"/>
                </a:ext>
              </a:extLst>
            </p:cNvPr>
            <p:cNvSpPr/>
            <p:nvPr/>
          </p:nvSpPr>
          <p:spPr>
            <a:xfrm>
              <a:off x="7577393" y="4957684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47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Pravokotnik: zaokroženi vogali 76">
              <a:extLst>
                <a:ext uri="{FF2B5EF4-FFF2-40B4-BE49-F238E27FC236}">
                  <a16:creationId xmlns:a16="http://schemas.microsoft.com/office/drawing/2014/main" id="{5B760D00-93D5-FAA1-3902-3247720DCF81}"/>
                </a:ext>
              </a:extLst>
            </p:cNvPr>
            <p:cNvSpPr/>
            <p:nvPr/>
          </p:nvSpPr>
          <p:spPr>
            <a:xfrm>
              <a:off x="6466853" y="537403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108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Pravokotnik: zaokroženi vogali 77">
              <a:extLst>
                <a:ext uri="{FF2B5EF4-FFF2-40B4-BE49-F238E27FC236}">
                  <a16:creationId xmlns:a16="http://schemas.microsoft.com/office/drawing/2014/main" id="{79D9E9EA-5D1C-5C51-1614-362EF48006B1}"/>
                </a:ext>
              </a:extLst>
            </p:cNvPr>
            <p:cNvSpPr/>
            <p:nvPr/>
          </p:nvSpPr>
          <p:spPr>
            <a:xfrm>
              <a:off x="7577393" y="5374035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Pravokotnik: zaokroženi vogali 78">
              <a:extLst>
                <a:ext uri="{FF2B5EF4-FFF2-40B4-BE49-F238E27FC236}">
                  <a16:creationId xmlns:a16="http://schemas.microsoft.com/office/drawing/2014/main" id="{E465E0DE-76F1-6762-A4C3-4AD750EAD7A3}"/>
                </a:ext>
              </a:extLst>
            </p:cNvPr>
            <p:cNvSpPr/>
            <p:nvPr/>
          </p:nvSpPr>
          <p:spPr>
            <a:xfrm>
              <a:off x="6466853" y="5787778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133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Pravokotnik: zaokroženi vogali 79">
              <a:extLst>
                <a:ext uri="{FF2B5EF4-FFF2-40B4-BE49-F238E27FC236}">
                  <a16:creationId xmlns:a16="http://schemas.microsoft.com/office/drawing/2014/main" id="{CEB675F1-8C86-5945-129B-8DD45FB3B68C}"/>
                </a:ext>
              </a:extLst>
            </p:cNvPr>
            <p:cNvSpPr/>
            <p:nvPr/>
          </p:nvSpPr>
          <p:spPr>
            <a:xfrm>
              <a:off x="7577393" y="5787778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38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81" name="Pravokotnik: zaokroženi vogali 80">
              <a:extLst>
                <a:ext uri="{FF2B5EF4-FFF2-40B4-BE49-F238E27FC236}">
                  <a16:creationId xmlns:a16="http://schemas.microsoft.com/office/drawing/2014/main" id="{3AD60FB5-4962-34C6-C0E6-C7EF20E1487F}"/>
                </a:ext>
              </a:extLst>
            </p:cNvPr>
            <p:cNvSpPr/>
            <p:nvPr/>
          </p:nvSpPr>
          <p:spPr>
            <a:xfrm>
              <a:off x="6466853" y="6218526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158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Pravokotnik: zaokroženi vogali 81">
              <a:extLst>
                <a:ext uri="{FF2B5EF4-FFF2-40B4-BE49-F238E27FC236}">
                  <a16:creationId xmlns:a16="http://schemas.microsoft.com/office/drawing/2014/main" id="{83C11429-4946-5183-007A-42EB2C0622EA}"/>
                </a:ext>
              </a:extLst>
            </p:cNvPr>
            <p:cNvSpPr/>
            <p:nvPr/>
          </p:nvSpPr>
          <p:spPr>
            <a:xfrm>
              <a:off x="7577393" y="6218526"/>
              <a:ext cx="5065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53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09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43" y="1665058"/>
            <a:ext cx="11247090" cy="590769"/>
          </a:xfrm>
        </p:spPr>
        <p:txBody>
          <a:bodyPr>
            <a:normAutofit/>
          </a:bodyPr>
          <a:lstStyle/>
          <a:p>
            <a:pPr defTabSz="905256"/>
            <a:r>
              <a:rPr lang="pl-PL" sz="1800" b="1" dirty="0">
                <a:latin typeface="+mn-lt"/>
                <a:ea typeface="+mn-ea"/>
                <a:cs typeface="+mn-cs"/>
              </a:rPr>
              <a:t>Zgornjih 10 radijskih postaj po deležu domače glasbe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59CBC1A-159E-0349-8E80-53C4DF1D0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169263"/>
            <a:ext cx="1943795" cy="14169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9363AE-47EA-3D2A-1C4E-5D288C4D6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0649" y="286684"/>
            <a:ext cx="1546897" cy="129186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20D7E89E-1065-D82C-D46A-8E84F1C7B0D8}"/>
              </a:ext>
            </a:extLst>
          </p:cNvPr>
          <p:cNvGrpSpPr/>
          <p:nvPr/>
        </p:nvGrpSpPr>
        <p:grpSpPr>
          <a:xfrm>
            <a:off x="2090677" y="1753777"/>
            <a:ext cx="8010647" cy="4773108"/>
            <a:chOff x="2047753" y="1753777"/>
            <a:chExt cx="8010647" cy="4773108"/>
          </a:xfrm>
        </p:grpSpPr>
        <p:sp>
          <p:nvSpPr>
            <p:cNvPr id="53" name="Pravokotnik: zaokroženi vogali 52">
              <a:extLst>
                <a:ext uri="{FF2B5EF4-FFF2-40B4-BE49-F238E27FC236}">
                  <a16:creationId xmlns:a16="http://schemas.microsoft.com/office/drawing/2014/main" id="{16F68277-BD7C-E64A-FAF9-6343F5F956AA}"/>
                </a:ext>
              </a:extLst>
            </p:cNvPr>
            <p:cNvSpPr/>
            <p:nvPr/>
          </p:nvSpPr>
          <p:spPr>
            <a:xfrm>
              <a:off x="7642574" y="1753777"/>
              <a:ext cx="933935" cy="502050"/>
            </a:xfrm>
            <a:prstGeom prst="roundRect">
              <a:avLst/>
            </a:prstGeom>
            <a:solidFill>
              <a:srgbClr val="FAA260"/>
            </a:solidFill>
            <a:ln>
              <a:solidFill>
                <a:srgbClr val="FAA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b="1" dirty="0">
                  <a:solidFill>
                    <a:schemeClr val="tx1"/>
                  </a:solidFill>
                </a:rPr>
                <a:t>Delež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Pravokotnik: zaokroženi vogali 53">
              <a:extLst>
                <a:ext uri="{FF2B5EF4-FFF2-40B4-BE49-F238E27FC236}">
                  <a16:creationId xmlns:a16="http://schemas.microsoft.com/office/drawing/2014/main" id="{FD748EAF-B5C8-EE8B-D96B-92E73224AD75}"/>
                </a:ext>
              </a:extLst>
            </p:cNvPr>
            <p:cNvSpPr/>
            <p:nvPr/>
          </p:nvSpPr>
          <p:spPr>
            <a:xfrm>
              <a:off x="8753114" y="1753777"/>
              <a:ext cx="1305286" cy="502050"/>
            </a:xfrm>
            <a:prstGeom prst="roundRect">
              <a:avLst/>
            </a:prstGeom>
            <a:solidFill>
              <a:srgbClr val="FAA260"/>
            </a:solidFill>
            <a:ln>
              <a:solidFill>
                <a:srgbClr val="FAA2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600" b="1" dirty="0">
                  <a:solidFill>
                    <a:schemeClr val="tx1"/>
                  </a:solidFill>
                </a:rPr>
                <a:t>Št. različnih domačih izv.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37C1C50-03B5-1D57-32B7-F235B70853EC}"/>
                </a:ext>
              </a:extLst>
            </p:cNvPr>
            <p:cNvGrpSpPr/>
            <p:nvPr/>
          </p:nvGrpSpPr>
          <p:grpSpPr>
            <a:xfrm>
              <a:off x="2065337" y="2414694"/>
              <a:ext cx="4980469" cy="308359"/>
              <a:chOff x="560360" y="2278387"/>
              <a:chExt cx="4980469" cy="308359"/>
            </a:xfrm>
          </p:grpSpPr>
          <p:sp>
            <p:nvSpPr>
              <p:cNvPr id="5" name="Elipsa 4">
                <a:extLst>
                  <a:ext uri="{FF2B5EF4-FFF2-40B4-BE49-F238E27FC236}">
                    <a16:creationId xmlns:a16="http://schemas.microsoft.com/office/drawing/2014/main" id="{3352B0E7-1750-B908-8FD0-C6BD95315B12}"/>
                  </a:ext>
                </a:extLst>
              </p:cNvPr>
              <p:cNvSpPr/>
              <p:nvPr/>
            </p:nvSpPr>
            <p:spPr>
              <a:xfrm>
                <a:off x="560360" y="2278388"/>
                <a:ext cx="322071" cy="308358"/>
              </a:xfrm>
              <a:prstGeom prst="ellipse">
                <a:avLst/>
              </a:prstGeom>
              <a:solidFill>
                <a:srgbClr val="FAA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7" name="Pravokotnik: zaokroženi vogali 6">
                <a:extLst>
                  <a:ext uri="{FF2B5EF4-FFF2-40B4-BE49-F238E27FC236}">
                    <a16:creationId xmlns:a16="http://schemas.microsoft.com/office/drawing/2014/main" id="{013524A7-FB50-4737-B594-644FE1B356F0}"/>
                  </a:ext>
                </a:extLst>
              </p:cNvPr>
              <p:cNvSpPr/>
              <p:nvPr/>
            </p:nvSpPr>
            <p:spPr>
              <a:xfrm>
                <a:off x="1039585" y="2278387"/>
                <a:ext cx="4501244" cy="308359"/>
              </a:xfrm>
              <a:prstGeom prst="roundRect">
                <a:avLst/>
              </a:prstGeom>
              <a:solidFill>
                <a:srgbClr val="FAA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b="1" i="1" dirty="0">
                    <a:solidFill>
                      <a:schemeClr val="bg1"/>
                    </a:solidFill>
                  </a:rPr>
                  <a:t>RADIO 1 SLOVENSKI HITI</a:t>
                </a:r>
                <a:endParaRPr lang="it-IT" sz="14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51A80DFD-C154-F994-1359-36C5159232B7}"/>
                </a:ext>
              </a:extLst>
            </p:cNvPr>
            <p:cNvGrpSpPr/>
            <p:nvPr/>
          </p:nvGrpSpPr>
          <p:grpSpPr>
            <a:xfrm>
              <a:off x="2065337" y="2837229"/>
              <a:ext cx="4980469" cy="308359"/>
              <a:chOff x="569885" y="2663720"/>
              <a:chExt cx="4980469" cy="308359"/>
            </a:xfrm>
          </p:grpSpPr>
          <p:sp>
            <p:nvSpPr>
              <p:cNvPr id="20" name="Elipsa 19">
                <a:extLst>
                  <a:ext uri="{FF2B5EF4-FFF2-40B4-BE49-F238E27FC236}">
                    <a16:creationId xmlns:a16="http://schemas.microsoft.com/office/drawing/2014/main" id="{A4997D84-F117-80F0-1875-38ACF761D71E}"/>
                  </a:ext>
                </a:extLst>
              </p:cNvPr>
              <p:cNvSpPr/>
              <p:nvPr/>
            </p:nvSpPr>
            <p:spPr>
              <a:xfrm>
                <a:off x="569885" y="2663721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" name="Pravokotnik: zaokroženi vogali 20">
                <a:extLst>
                  <a:ext uri="{FF2B5EF4-FFF2-40B4-BE49-F238E27FC236}">
                    <a16:creationId xmlns:a16="http://schemas.microsoft.com/office/drawing/2014/main" id="{0416227B-4FCD-C103-3C2B-19CF7FFEE8BB}"/>
                  </a:ext>
                </a:extLst>
              </p:cNvPr>
              <p:cNvSpPr/>
              <p:nvPr/>
            </p:nvSpPr>
            <p:spPr>
              <a:xfrm>
                <a:off x="1049110" y="2663720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VESELJAK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35DB2F66-C9BC-5AC2-9D1B-6A5BBB324CFF}"/>
                </a:ext>
              </a:extLst>
            </p:cNvPr>
            <p:cNvGrpSpPr/>
            <p:nvPr/>
          </p:nvGrpSpPr>
          <p:grpSpPr>
            <a:xfrm>
              <a:off x="2065337" y="3259764"/>
              <a:ext cx="4980469" cy="308359"/>
              <a:chOff x="560360" y="3049053"/>
              <a:chExt cx="4980469" cy="308359"/>
            </a:xfrm>
          </p:grpSpPr>
          <p:sp>
            <p:nvSpPr>
              <p:cNvPr id="23" name="Elipsa 22">
                <a:extLst>
                  <a:ext uri="{FF2B5EF4-FFF2-40B4-BE49-F238E27FC236}">
                    <a16:creationId xmlns:a16="http://schemas.microsoft.com/office/drawing/2014/main" id="{80404B09-E007-D597-68E0-2BE42BD8C738}"/>
                  </a:ext>
                </a:extLst>
              </p:cNvPr>
              <p:cNvSpPr/>
              <p:nvPr/>
            </p:nvSpPr>
            <p:spPr>
              <a:xfrm>
                <a:off x="560360" y="3049054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4" name="Pravokotnik: zaokroženi vogali 23">
                <a:extLst>
                  <a:ext uri="{FF2B5EF4-FFF2-40B4-BE49-F238E27FC236}">
                    <a16:creationId xmlns:a16="http://schemas.microsoft.com/office/drawing/2014/main" id="{53E9EB7B-8148-EE20-FE8A-AAF4ED43896B}"/>
                  </a:ext>
                </a:extLst>
              </p:cNvPr>
              <p:cNvSpPr/>
              <p:nvPr/>
            </p:nvSpPr>
            <p:spPr>
              <a:xfrm>
                <a:off x="1039585" y="3049053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VELENJE</a:t>
                </a:r>
                <a:endParaRPr lang="it-IT" sz="14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B2FD8FF9-0281-3791-4B91-BD8E89347798}"/>
                </a:ext>
              </a:extLst>
            </p:cNvPr>
            <p:cNvGrpSpPr/>
            <p:nvPr/>
          </p:nvGrpSpPr>
          <p:grpSpPr>
            <a:xfrm>
              <a:off x="2065337" y="3682299"/>
              <a:ext cx="4980468" cy="308359"/>
              <a:chOff x="569885" y="3440824"/>
              <a:chExt cx="4980468" cy="308359"/>
            </a:xfrm>
          </p:grpSpPr>
          <p:sp>
            <p:nvSpPr>
              <p:cNvPr id="26" name="Elipsa 25">
                <a:extLst>
                  <a:ext uri="{FF2B5EF4-FFF2-40B4-BE49-F238E27FC236}">
                    <a16:creationId xmlns:a16="http://schemas.microsoft.com/office/drawing/2014/main" id="{094F76CC-9877-ED2E-0C8C-C9906FBA78E1}"/>
                  </a:ext>
                </a:extLst>
              </p:cNvPr>
              <p:cNvSpPr/>
              <p:nvPr/>
            </p:nvSpPr>
            <p:spPr>
              <a:xfrm>
                <a:off x="569885" y="3440825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Pravokotnik: zaokroženi vogali 26">
                <a:extLst>
                  <a:ext uri="{FF2B5EF4-FFF2-40B4-BE49-F238E27FC236}">
                    <a16:creationId xmlns:a16="http://schemas.microsoft.com/office/drawing/2014/main" id="{A7C14EA6-5B25-84B6-1074-DD4E87314AD8}"/>
                  </a:ext>
                </a:extLst>
              </p:cNvPr>
              <p:cNvSpPr/>
              <p:nvPr/>
            </p:nvSpPr>
            <p:spPr>
              <a:xfrm>
                <a:off x="1049110" y="3440824"/>
                <a:ext cx="4501243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SRAKA</a:t>
                </a:r>
                <a:endParaRPr lang="it-IT" sz="14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13B227B-A1EA-FA12-73A5-907A4C3A21E7}"/>
                </a:ext>
              </a:extLst>
            </p:cNvPr>
            <p:cNvGrpSpPr/>
            <p:nvPr/>
          </p:nvGrpSpPr>
          <p:grpSpPr>
            <a:xfrm>
              <a:off x="2065337" y="4104834"/>
              <a:ext cx="4980469" cy="308359"/>
              <a:chOff x="569885" y="3816632"/>
              <a:chExt cx="4980469" cy="308359"/>
            </a:xfrm>
          </p:grpSpPr>
          <p:sp>
            <p:nvSpPr>
              <p:cNvPr id="29" name="Elipsa 28">
                <a:extLst>
                  <a:ext uri="{FF2B5EF4-FFF2-40B4-BE49-F238E27FC236}">
                    <a16:creationId xmlns:a16="http://schemas.microsoft.com/office/drawing/2014/main" id="{9B6CC3C2-15C6-7E20-A910-BF535006203A}"/>
                  </a:ext>
                </a:extLst>
              </p:cNvPr>
              <p:cNvSpPr/>
              <p:nvPr/>
            </p:nvSpPr>
            <p:spPr>
              <a:xfrm>
                <a:off x="569885" y="3816633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Pravokotnik: zaokroženi vogali 29">
                <a:extLst>
                  <a:ext uri="{FF2B5EF4-FFF2-40B4-BE49-F238E27FC236}">
                    <a16:creationId xmlns:a16="http://schemas.microsoft.com/office/drawing/2014/main" id="{75356F18-B48D-78F5-C9B0-C977C39DF1BB}"/>
                  </a:ext>
                </a:extLst>
              </p:cNvPr>
              <p:cNvSpPr/>
              <p:nvPr/>
            </p:nvSpPr>
            <p:spPr>
              <a:xfrm>
                <a:off x="1049110" y="3816632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SLOVENSKE GORICE</a:t>
                </a:r>
                <a:endParaRPr lang="en-US" sz="14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0ABF5E64-BB04-35F0-E544-C667B0DC44E3}"/>
                </a:ext>
              </a:extLst>
            </p:cNvPr>
            <p:cNvGrpSpPr/>
            <p:nvPr/>
          </p:nvGrpSpPr>
          <p:grpSpPr>
            <a:xfrm>
              <a:off x="2065337" y="4527369"/>
              <a:ext cx="4980469" cy="308359"/>
              <a:chOff x="569885" y="4192440"/>
              <a:chExt cx="4980469" cy="308359"/>
            </a:xfrm>
          </p:grpSpPr>
          <p:sp>
            <p:nvSpPr>
              <p:cNvPr id="32" name="Elipsa 31">
                <a:extLst>
                  <a:ext uri="{FF2B5EF4-FFF2-40B4-BE49-F238E27FC236}">
                    <a16:creationId xmlns:a16="http://schemas.microsoft.com/office/drawing/2014/main" id="{B533103E-A05B-5034-D8FA-8D51984C72A2}"/>
                  </a:ext>
                </a:extLst>
              </p:cNvPr>
              <p:cNvSpPr/>
              <p:nvPr/>
            </p:nvSpPr>
            <p:spPr>
              <a:xfrm>
                <a:off x="569885" y="4192441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3" name="Pravokotnik: zaokroženi vogali 32">
                <a:extLst>
                  <a:ext uri="{FF2B5EF4-FFF2-40B4-BE49-F238E27FC236}">
                    <a16:creationId xmlns:a16="http://schemas.microsoft.com/office/drawing/2014/main" id="{6391A7D3-1DC7-8077-EB5C-34FAFE55ADB8}"/>
                  </a:ext>
                </a:extLst>
              </p:cNvPr>
              <p:cNvSpPr/>
              <p:nvPr/>
            </p:nvSpPr>
            <p:spPr>
              <a:xfrm>
                <a:off x="1049110" y="4192440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PRLEK</a:t>
                </a:r>
                <a:endParaRPr lang="en-US" sz="14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BB57136D-BB5D-4708-E6DF-BFA16E72E360}"/>
                </a:ext>
              </a:extLst>
            </p:cNvPr>
            <p:cNvGrpSpPr/>
            <p:nvPr/>
          </p:nvGrpSpPr>
          <p:grpSpPr>
            <a:xfrm>
              <a:off x="2065337" y="4949904"/>
              <a:ext cx="4980469" cy="308359"/>
              <a:chOff x="579410" y="4577773"/>
              <a:chExt cx="4980469" cy="308359"/>
            </a:xfrm>
          </p:grpSpPr>
          <p:sp>
            <p:nvSpPr>
              <p:cNvPr id="35" name="Elipsa 34">
                <a:extLst>
                  <a:ext uri="{FF2B5EF4-FFF2-40B4-BE49-F238E27FC236}">
                    <a16:creationId xmlns:a16="http://schemas.microsoft.com/office/drawing/2014/main" id="{7019484F-1ACB-F763-5695-826C8D1E9C31}"/>
                  </a:ext>
                </a:extLst>
              </p:cNvPr>
              <p:cNvSpPr/>
              <p:nvPr/>
            </p:nvSpPr>
            <p:spPr>
              <a:xfrm>
                <a:off x="579410" y="4577774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6" name="Pravokotnik: zaokroženi vogali 35">
                <a:extLst>
                  <a:ext uri="{FF2B5EF4-FFF2-40B4-BE49-F238E27FC236}">
                    <a16:creationId xmlns:a16="http://schemas.microsoft.com/office/drawing/2014/main" id="{88DFC726-EA1F-F5BF-B90F-E3A3C67D545F}"/>
                  </a:ext>
                </a:extLst>
              </p:cNvPr>
              <p:cNvSpPr/>
              <p:nvPr/>
            </p:nvSpPr>
            <p:spPr>
              <a:xfrm>
                <a:off x="1058635" y="4577773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POHORJE</a:t>
                </a:r>
                <a:endParaRPr lang="en-US" sz="14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2D8374C4-78FE-1690-9C0A-820A3D106597}"/>
                </a:ext>
              </a:extLst>
            </p:cNvPr>
            <p:cNvGrpSpPr/>
            <p:nvPr/>
          </p:nvGrpSpPr>
          <p:grpSpPr>
            <a:xfrm>
              <a:off x="2065337" y="5372439"/>
              <a:ext cx="4980469" cy="308359"/>
              <a:chOff x="569885" y="4963106"/>
              <a:chExt cx="4980469" cy="308359"/>
            </a:xfrm>
          </p:grpSpPr>
          <p:sp>
            <p:nvSpPr>
              <p:cNvPr id="38" name="Elipsa 37">
                <a:extLst>
                  <a:ext uri="{FF2B5EF4-FFF2-40B4-BE49-F238E27FC236}">
                    <a16:creationId xmlns:a16="http://schemas.microsoft.com/office/drawing/2014/main" id="{A244CF8D-C5B4-F771-41CA-B925F61B6ABB}"/>
                  </a:ext>
                </a:extLst>
              </p:cNvPr>
              <p:cNvSpPr/>
              <p:nvPr/>
            </p:nvSpPr>
            <p:spPr>
              <a:xfrm>
                <a:off x="569885" y="4963107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Pravokotnik: zaokroženi vogali 38">
                <a:extLst>
                  <a:ext uri="{FF2B5EF4-FFF2-40B4-BE49-F238E27FC236}">
                    <a16:creationId xmlns:a16="http://schemas.microsoft.com/office/drawing/2014/main" id="{65F77423-7E3D-AB7C-2761-A065FFCF4865}"/>
                  </a:ext>
                </a:extLst>
              </p:cNvPr>
              <p:cNvSpPr/>
              <p:nvPr/>
            </p:nvSpPr>
            <p:spPr>
              <a:xfrm>
                <a:off x="1049110" y="4963106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ZELENI VAL</a:t>
                </a:r>
                <a:endParaRPr lang="it-IT" sz="1400" i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BBF9FFE8-57C8-5BEE-6775-A17AC69D7A0C}"/>
                </a:ext>
              </a:extLst>
            </p:cNvPr>
            <p:cNvGrpSpPr/>
            <p:nvPr/>
          </p:nvGrpSpPr>
          <p:grpSpPr>
            <a:xfrm>
              <a:off x="2065337" y="5794974"/>
              <a:ext cx="4980469" cy="308359"/>
              <a:chOff x="579410" y="5354877"/>
              <a:chExt cx="4980469" cy="308359"/>
            </a:xfrm>
          </p:grpSpPr>
          <p:sp>
            <p:nvSpPr>
              <p:cNvPr id="41" name="Elipsa 40">
                <a:extLst>
                  <a:ext uri="{FF2B5EF4-FFF2-40B4-BE49-F238E27FC236}">
                    <a16:creationId xmlns:a16="http://schemas.microsoft.com/office/drawing/2014/main" id="{9495CCEB-B2E1-0AE6-E48A-4CA730673095}"/>
                  </a:ext>
                </a:extLst>
              </p:cNvPr>
              <p:cNvSpPr/>
              <p:nvPr/>
            </p:nvSpPr>
            <p:spPr>
              <a:xfrm>
                <a:off x="579410" y="5354878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2" name="Pravokotnik: zaokroženi vogali 41">
                <a:extLst>
                  <a:ext uri="{FF2B5EF4-FFF2-40B4-BE49-F238E27FC236}">
                    <a16:creationId xmlns:a16="http://schemas.microsoft.com/office/drawing/2014/main" id="{86D75FDB-E19D-8B6F-C9EE-B8719F120862}"/>
                  </a:ext>
                </a:extLst>
              </p:cNvPr>
              <p:cNvSpPr/>
              <p:nvPr/>
            </p:nvSpPr>
            <p:spPr>
              <a:xfrm>
                <a:off x="1058635" y="5354877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spc="-30" dirty="0">
                    <a:solidFill>
                      <a:schemeClr val="tx1"/>
                    </a:solidFill>
                  </a:rPr>
                  <a:t>RADIO OGNJIŠČE</a:t>
                </a:r>
                <a:endParaRPr lang="en-US" sz="1400" i="1" spc="-3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Skupina 42">
              <a:extLst>
                <a:ext uri="{FF2B5EF4-FFF2-40B4-BE49-F238E27FC236}">
                  <a16:creationId xmlns:a16="http://schemas.microsoft.com/office/drawing/2014/main" id="{D00FE13C-5016-064C-FE3D-B0BC1CF79F31}"/>
                </a:ext>
              </a:extLst>
            </p:cNvPr>
            <p:cNvGrpSpPr/>
            <p:nvPr/>
          </p:nvGrpSpPr>
          <p:grpSpPr>
            <a:xfrm>
              <a:off x="2047753" y="6217512"/>
              <a:ext cx="4994102" cy="308359"/>
              <a:chOff x="556985" y="5730685"/>
              <a:chExt cx="4994102" cy="308359"/>
            </a:xfrm>
          </p:grpSpPr>
          <p:sp>
            <p:nvSpPr>
              <p:cNvPr id="44" name="Elipsa 43">
                <a:extLst>
                  <a:ext uri="{FF2B5EF4-FFF2-40B4-BE49-F238E27FC236}">
                    <a16:creationId xmlns:a16="http://schemas.microsoft.com/office/drawing/2014/main" id="{105D11B1-5A45-D09B-43BA-1D6965E831D0}"/>
                  </a:ext>
                </a:extLst>
              </p:cNvPr>
              <p:cNvSpPr/>
              <p:nvPr/>
            </p:nvSpPr>
            <p:spPr>
              <a:xfrm>
                <a:off x="579410" y="5730686"/>
                <a:ext cx="322071" cy="308358"/>
              </a:xfrm>
              <a:prstGeom prst="ellipse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sz="900" spc="-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ravokotnik: zaokroženi vogali 54">
                <a:extLst>
                  <a:ext uri="{FF2B5EF4-FFF2-40B4-BE49-F238E27FC236}">
                    <a16:creationId xmlns:a16="http://schemas.microsoft.com/office/drawing/2014/main" id="{FF38F31D-6DDC-59E3-2B5D-AB51FC49B63D}"/>
                  </a:ext>
                </a:extLst>
              </p:cNvPr>
              <p:cNvSpPr/>
              <p:nvPr/>
            </p:nvSpPr>
            <p:spPr>
              <a:xfrm>
                <a:off x="1049843" y="5730685"/>
                <a:ext cx="4501244" cy="308359"/>
              </a:xfrm>
              <a:prstGeom prst="roundRect">
                <a:avLst/>
              </a:prstGeom>
              <a:solidFill>
                <a:srgbClr val="FBD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>
                    <a:solidFill>
                      <a:schemeClr val="tx1"/>
                    </a:solidFill>
                  </a:rPr>
                  <a:t>RADIO PTUJ</a:t>
                </a:r>
                <a:endParaRPr lang="it-IT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F0393A85-9A53-885D-6DEE-132B36709131}"/>
                  </a:ext>
                </a:extLst>
              </p:cNvPr>
              <p:cNvSpPr txBox="1"/>
              <p:nvPr/>
            </p:nvSpPr>
            <p:spPr>
              <a:xfrm>
                <a:off x="556985" y="5730685"/>
                <a:ext cx="4826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1400" dirty="0"/>
                  <a:t>10</a:t>
                </a:r>
              </a:p>
            </p:txBody>
          </p:sp>
        </p:grpSp>
        <p:sp>
          <p:nvSpPr>
            <p:cNvPr id="63" name="Pravokotnik: zaokroženi vogali 62">
              <a:extLst>
                <a:ext uri="{FF2B5EF4-FFF2-40B4-BE49-F238E27FC236}">
                  <a16:creationId xmlns:a16="http://schemas.microsoft.com/office/drawing/2014/main" id="{1003AB0A-A77C-13A6-20A1-301A26E2E90C}"/>
                </a:ext>
              </a:extLst>
            </p:cNvPr>
            <p:cNvSpPr/>
            <p:nvPr/>
          </p:nvSpPr>
          <p:spPr>
            <a:xfrm>
              <a:off x="7741973" y="2414694"/>
              <a:ext cx="720235" cy="308359"/>
            </a:xfrm>
            <a:prstGeom prst="roundRect">
              <a:avLst/>
            </a:prstGeom>
            <a:solidFill>
              <a:srgbClr val="FAA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i="1" dirty="0">
                  <a:solidFill>
                    <a:schemeClr val="bg1"/>
                  </a:solidFill>
                </a:rPr>
                <a:t>100%</a:t>
              </a:r>
              <a:endParaRPr lang="it-IT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4" name="Pravokotnik: zaokroženi vogali 63">
              <a:extLst>
                <a:ext uri="{FF2B5EF4-FFF2-40B4-BE49-F238E27FC236}">
                  <a16:creationId xmlns:a16="http://schemas.microsoft.com/office/drawing/2014/main" id="{0E293975-440F-2A7C-68AA-66A07B93B6F6}"/>
                </a:ext>
              </a:extLst>
            </p:cNvPr>
            <p:cNvSpPr/>
            <p:nvPr/>
          </p:nvSpPr>
          <p:spPr>
            <a:xfrm>
              <a:off x="9030925" y="2414694"/>
              <a:ext cx="720234" cy="308359"/>
            </a:xfrm>
            <a:prstGeom prst="roundRect">
              <a:avLst/>
            </a:prstGeom>
            <a:solidFill>
              <a:srgbClr val="FAA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b="1" i="1" dirty="0">
                  <a:solidFill>
                    <a:schemeClr val="bg1"/>
                  </a:solidFill>
                </a:rPr>
                <a:t>712</a:t>
              </a:r>
              <a:endParaRPr lang="it-IT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5" name="Pravokotnik: zaokroženi vogali 64">
              <a:extLst>
                <a:ext uri="{FF2B5EF4-FFF2-40B4-BE49-F238E27FC236}">
                  <a16:creationId xmlns:a16="http://schemas.microsoft.com/office/drawing/2014/main" id="{DE210F9D-8AEB-4222-50AB-758625D1E6A1}"/>
                </a:ext>
              </a:extLst>
            </p:cNvPr>
            <p:cNvSpPr/>
            <p:nvPr/>
          </p:nvSpPr>
          <p:spPr>
            <a:xfrm>
              <a:off x="7741973" y="2838825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99,8%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Pravokotnik: zaokroženi vogali 65">
              <a:extLst>
                <a:ext uri="{FF2B5EF4-FFF2-40B4-BE49-F238E27FC236}">
                  <a16:creationId xmlns:a16="http://schemas.microsoft.com/office/drawing/2014/main" id="{1C1261B5-0F57-0788-864B-10B19EC26ED8}"/>
                </a:ext>
              </a:extLst>
            </p:cNvPr>
            <p:cNvSpPr/>
            <p:nvPr/>
          </p:nvSpPr>
          <p:spPr>
            <a:xfrm>
              <a:off x="9030925" y="2838825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5.223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Pravokotnik: zaokroženi vogali 66">
              <a:extLst>
                <a:ext uri="{FF2B5EF4-FFF2-40B4-BE49-F238E27FC236}">
                  <a16:creationId xmlns:a16="http://schemas.microsoft.com/office/drawing/2014/main" id="{0B0D2000-D6D3-6CCC-B5DC-D29C4192CA7B}"/>
                </a:ext>
              </a:extLst>
            </p:cNvPr>
            <p:cNvSpPr/>
            <p:nvPr/>
          </p:nvSpPr>
          <p:spPr>
            <a:xfrm>
              <a:off x="7741973" y="3261360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99,7%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Pravokotnik: zaokroženi vogali 67">
              <a:extLst>
                <a:ext uri="{FF2B5EF4-FFF2-40B4-BE49-F238E27FC236}">
                  <a16:creationId xmlns:a16="http://schemas.microsoft.com/office/drawing/2014/main" id="{D229E56D-8FD2-44E5-EC5E-F1F19A71953E}"/>
                </a:ext>
              </a:extLst>
            </p:cNvPr>
            <p:cNvSpPr/>
            <p:nvPr/>
          </p:nvSpPr>
          <p:spPr>
            <a:xfrm>
              <a:off x="9030925" y="3261360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6.338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Pravokotnik: zaokroženi vogali 68">
              <a:extLst>
                <a:ext uri="{FF2B5EF4-FFF2-40B4-BE49-F238E27FC236}">
                  <a16:creationId xmlns:a16="http://schemas.microsoft.com/office/drawing/2014/main" id="{3E58ABD1-4E5C-3FE8-CD65-95F69C72B3FD}"/>
                </a:ext>
              </a:extLst>
            </p:cNvPr>
            <p:cNvSpPr/>
            <p:nvPr/>
          </p:nvSpPr>
          <p:spPr>
            <a:xfrm>
              <a:off x="7741973" y="3683895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87,0%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Pravokotnik: zaokroženi vogali 69">
              <a:extLst>
                <a:ext uri="{FF2B5EF4-FFF2-40B4-BE49-F238E27FC236}">
                  <a16:creationId xmlns:a16="http://schemas.microsoft.com/office/drawing/2014/main" id="{2DBBBA21-964C-C2B3-1527-07F958D3EC8D}"/>
                </a:ext>
              </a:extLst>
            </p:cNvPr>
            <p:cNvSpPr/>
            <p:nvPr/>
          </p:nvSpPr>
          <p:spPr>
            <a:xfrm>
              <a:off x="9030925" y="3683895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20.356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Pravokotnik: zaokroženi vogali 70">
              <a:extLst>
                <a:ext uri="{FF2B5EF4-FFF2-40B4-BE49-F238E27FC236}">
                  <a16:creationId xmlns:a16="http://schemas.microsoft.com/office/drawing/2014/main" id="{82FF8A32-95EA-68F0-B4BD-72CB53B5FF86}"/>
                </a:ext>
              </a:extLst>
            </p:cNvPr>
            <p:cNvSpPr/>
            <p:nvPr/>
          </p:nvSpPr>
          <p:spPr>
            <a:xfrm>
              <a:off x="7741973" y="4106430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85,6%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2" name="Pravokotnik: zaokroženi vogali 71">
              <a:extLst>
                <a:ext uri="{FF2B5EF4-FFF2-40B4-BE49-F238E27FC236}">
                  <a16:creationId xmlns:a16="http://schemas.microsoft.com/office/drawing/2014/main" id="{D470AAB4-CDC5-DEE8-1402-004D164B9E19}"/>
                </a:ext>
              </a:extLst>
            </p:cNvPr>
            <p:cNvSpPr/>
            <p:nvPr/>
          </p:nvSpPr>
          <p:spPr>
            <a:xfrm>
              <a:off x="9030925" y="4106430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3.653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Pravokotnik: zaokroženi vogali 72">
              <a:extLst>
                <a:ext uri="{FF2B5EF4-FFF2-40B4-BE49-F238E27FC236}">
                  <a16:creationId xmlns:a16="http://schemas.microsoft.com/office/drawing/2014/main" id="{9C1C5184-75C7-1D46-9CE3-23E7559C77FC}"/>
                </a:ext>
              </a:extLst>
            </p:cNvPr>
            <p:cNvSpPr/>
            <p:nvPr/>
          </p:nvSpPr>
          <p:spPr>
            <a:xfrm>
              <a:off x="7741973" y="4528965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80,3%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Pravokotnik: zaokroženi vogali 73">
              <a:extLst>
                <a:ext uri="{FF2B5EF4-FFF2-40B4-BE49-F238E27FC236}">
                  <a16:creationId xmlns:a16="http://schemas.microsoft.com/office/drawing/2014/main" id="{E429FB1A-BF3B-6615-621B-7FAD7EE87E77}"/>
                </a:ext>
              </a:extLst>
            </p:cNvPr>
            <p:cNvSpPr/>
            <p:nvPr/>
          </p:nvSpPr>
          <p:spPr>
            <a:xfrm>
              <a:off x="9030925" y="4528965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12.985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Pravokotnik: zaokroženi vogali 74">
              <a:extLst>
                <a:ext uri="{FF2B5EF4-FFF2-40B4-BE49-F238E27FC236}">
                  <a16:creationId xmlns:a16="http://schemas.microsoft.com/office/drawing/2014/main" id="{8C582EC4-0608-6D36-86A8-05C74D78E6E7}"/>
                </a:ext>
              </a:extLst>
            </p:cNvPr>
            <p:cNvSpPr/>
            <p:nvPr/>
          </p:nvSpPr>
          <p:spPr>
            <a:xfrm>
              <a:off x="7741973" y="4957684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73,9%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Pravokotnik: zaokroženi vogali 75">
              <a:extLst>
                <a:ext uri="{FF2B5EF4-FFF2-40B4-BE49-F238E27FC236}">
                  <a16:creationId xmlns:a16="http://schemas.microsoft.com/office/drawing/2014/main" id="{642B3E36-F206-31E2-204F-F3775C0BCFFE}"/>
                </a:ext>
              </a:extLst>
            </p:cNvPr>
            <p:cNvSpPr/>
            <p:nvPr/>
          </p:nvSpPr>
          <p:spPr>
            <a:xfrm>
              <a:off x="9030925" y="4957684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6.127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Pravokotnik: zaokroženi vogali 76">
              <a:extLst>
                <a:ext uri="{FF2B5EF4-FFF2-40B4-BE49-F238E27FC236}">
                  <a16:creationId xmlns:a16="http://schemas.microsoft.com/office/drawing/2014/main" id="{5B760D00-93D5-FAA1-3902-3247720DCF81}"/>
                </a:ext>
              </a:extLst>
            </p:cNvPr>
            <p:cNvSpPr/>
            <p:nvPr/>
          </p:nvSpPr>
          <p:spPr>
            <a:xfrm>
              <a:off x="7741973" y="5374035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73,0%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Pravokotnik: zaokroženi vogali 77">
              <a:extLst>
                <a:ext uri="{FF2B5EF4-FFF2-40B4-BE49-F238E27FC236}">
                  <a16:creationId xmlns:a16="http://schemas.microsoft.com/office/drawing/2014/main" id="{79D9E9EA-5D1C-5C51-1614-362EF48006B1}"/>
                </a:ext>
              </a:extLst>
            </p:cNvPr>
            <p:cNvSpPr/>
            <p:nvPr/>
          </p:nvSpPr>
          <p:spPr>
            <a:xfrm>
              <a:off x="9030925" y="5374035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7.920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Pravokotnik: zaokroženi vogali 78">
              <a:extLst>
                <a:ext uri="{FF2B5EF4-FFF2-40B4-BE49-F238E27FC236}">
                  <a16:creationId xmlns:a16="http://schemas.microsoft.com/office/drawing/2014/main" id="{E465E0DE-76F1-6762-A4C3-4AD750EAD7A3}"/>
                </a:ext>
              </a:extLst>
            </p:cNvPr>
            <p:cNvSpPr/>
            <p:nvPr/>
          </p:nvSpPr>
          <p:spPr>
            <a:xfrm>
              <a:off x="7741973" y="5787778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71,1%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Pravokotnik: zaokroženi vogali 79">
              <a:extLst>
                <a:ext uri="{FF2B5EF4-FFF2-40B4-BE49-F238E27FC236}">
                  <a16:creationId xmlns:a16="http://schemas.microsoft.com/office/drawing/2014/main" id="{CEB675F1-8C86-5945-129B-8DD45FB3B68C}"/>
                </a:ext>
              </a:extLst>
            </p:cNvPr>
            <p:cNvSpPr/>
            <p:nvPr/>
          </p:nvSpPr>
          <p:spPr>
            <a:xfrm>
              <a:off x="9030925" y="5787778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10.009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81" name="Pravokotnik: zaokroženi vogali 80">
              <a:extLst>
                <a:ext uri="{FF2B5EF4-FFF2-40B4-BE49-F238E27FC236}">
                  <a16:creationId xmlns:a16="http://schemas.microsoft.com/office/drawing/2014/main" id="{3AD60FB5-4962-34C6-C0E6-C7EF20E1487F}"/>
                </a:ext>
              </a:extLst>
            </p:cNvPr>
            <p:cNvSpPr/>
            <p:nvPr/>
          </p:nvSpPr>
          <p:spPr>
            <a:xfrm>
              <a:off x="7741973" y="6218526"/>
              <a:ext cx="720235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60,%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Pravokotnik: zaokroženi vogali 81">
              <a:extLst>
                <a:ext uri="{FF2B5EF4-FFF2-40B4-BE49-F238E27FC236}">
                  <a16:creationId xmlns:a16="http://schemas.microsoft.com/office/drawing/2014/main" id="{83C11429-4946-5183-007A-42EB2C0622EA}"/>
                </a:ext>
              </a:extLst>
            </p:cNvPr>
            <p:cNvSpPr/>
            <p:nvPr/>
          </p:nvSpPr>
          <p:spPr>
            <a:xfrm>
              <a:off x="9030925" y="6218526"/>
              <a:ext cx="720234" cy="308359"/>
            </a:xfrm>
            <a:prstGeom prst="roundRect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>
                  <a:solidFill>
                    <a:schemeClr val="tx1"/>
                  </a:solidFill>
                </a:rPr>
                <a:t>7.915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4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72" y="1667745"/>
            <a:ext cx="11247090" cy="590769"/>
          </a:xfrm>
        </p:spPr>
        <p:txBody>
          <a:bodyPr>
            <a:normAutofit/>
          </a:bodyPr>
          <a:lstStyle/>
          <a:p>
            <a:pPr defTabSz="905256"/>
            <a:r>
              <a:rPr lang="pl-PL" sz="1800" b="1" dirty="0">
                <a:latin typeface="+mn-lt"/>
                <a:ea typeface="+mn-ea"/>
                <a:cs typeface="+mn-cs"/>
              </a:rPr>
              <a:t>Spodnjih 10 radijskih postaj po deležu domače glasbe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59CBC1A-159E-0349-8E80-53C4DF1D0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169263"/>
            <a:ext cx="1943795" cy="14169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9363AE-47EA-3D2A-1C4E-5D288C4D6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0649" y="286684"/>
            <a:ext cx="1546897" cy="1291861"/>
          </a:xfrm>
          <a:prstGeom prst="rect">
            <a:avLst/>
          </a:prstGeom>
        </p:spPr>
      </p:pic>
      <p:sp>
        <p:nvSpPr>
          <p:cNvPr id="53" name="Pravokotnik: zaokroženi vogali 52">
            <a:extLst>
              <a:ext uri="{FF2B5EF4-FFF2-40B4-BE49-F238E27FC236}">
                <a16:creationId xmlns:a16="http://schemas.microsoft.com/office/drawing/2014/main" id="{16F68277-BD7C-E64A-FAF9-6343F5F956AA}"/>
              </a:ext>
            </a:extLst>
          </p:cNvPr>
          <p:cNvSpPr/>
          <p:nvPr/>
        </p:nvSpPr>
        <p:spPr>
          <a:xfrm>
            <a:off x="7685498" y="1753777"/>
            <a:ext cx="933935" cy="502050"/>
          </a:xfrm>
          <a:prstGeom prst="roundRect">
            <a:avLst/>
          </a:prstGeom>
          <a:solidFill>
            <a:srgbClr val="FAA260"/>
          </a:solidFill>
          <a:ln>
            <a:solidFill>
              <a:srgbClr val="FAA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tx1"/>
                </a:solidFill>
              </a:rPr>
              <a:t>Delež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Pravokotnik: zaokroženi vogali 53">
            <a:extLst>
              <a:ext uri="{FF2B5EF4-FFF2-40B4-BE49-F238E27FC236}">
                <a16:creationId xmlns:a16="http://schemas.microsoft.com/office/drawing/2014/main" id="{FD748EAF-B5C8-EE8B-D96B-92E73224AD75}"/>
              </a:ext>
            </a:extLst>
          </p:cNvPr>
          <p:cNvSpPr/>
          <p:nvPr/>
        </p:nvSpPr>
        <p:spPr>
          <a:xfrm>
            <a:off x="8796038" y="1753777"/>
            <a:ext cx="1305286" cy="502050"/>
          </a:xfrm>
          <a:prstGeom prst="roundRect">
            <a:avLst/>
          </a:prstGeom>
          <a:solidFill>
            <a:srgbClr val="FAA260"/>
          </a:solidFill>
          <a:ln>
            <a:solidFill>
              <a:srgbClr val="FAA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tx1"/>
                </a:solidFill>
              </a:rPr>
              <a:t>Št. različnih domačih izv.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013524A7-FB50-4737-B594-644FE1B356F0}"/>
              </a:ext>
            </a:extLst>
          </p:cNvPr>
          <p:cNvSpPr/>
          <p:nvPr/>
        </p:nvSpPr>
        <p:spPr>
          <a:xfrm>
            <a:off x="2587486" y="2414694"/>
            <a:ext cx="4501244" cy="308359"/>
          </a:xfrm>
          <a:prstGeom prst="roundRect">
            <a:avLst/>
          </a:prstGeom>
          <a:solidFill>
            <a:srgbClr val="FAA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b="1" i="1" dirty="0">
                <a:solidFill>
                  <a:schemeClr val="bg1"/>
                </a:solidFill>
              </a:rPr>
              <a:t>ENTER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sp>
        <p:nvSpPr>
          <p:cNvPr id="24" name="Pravokotnik: zaokroženi vogali 23">
            <a:extLst>
              <a:ext uri="{FF2B5EF4-FFF2-40B4-BE49-F238E27FC236}">
                <a16:creationId xmlns:a16="http://schemas.microsoft.com/office/drawing/2014/main" id="{53E9EB7B-8148-EE20-FE8A-AAF4ED43896B}"/>
              </a:ext>
            </a:extLst>
          </p:cNvPr>
          <p:cNvSpPr/>
          <p:nvPr/>
        </p:nvSpPr>
        <p:spPr>
          <a:xfrm>
            <a:off x="2587486" y="2840037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BEST FM</a:t>
            </a:r>
            <a:endParaRPr lang="it-IT" sz="1400" i="1" dirty="0">
              <a:solidFill>
                <a:schemeClr val="tx1"/>
              </a:solidFill>
            </a:endParaRPr>
          </a:p>
        </p:txBody>
      </p:sp>
      <p:sp>
        <p:nvSpPr>
          <p:cNvPr id="27" name="Pravokotnik: zaokroženi vogali 26">
            <a:extLst>
              <a:ext uri="{FF2B5EF4-FFF2-40B4-BE49-F238E27FC236}">
                <a16:creationId xmlns:a16="http://schemas.microsoft.com/office/drawing/2014/main" id="{A7C14EA6-5B25-84B6-1074-DD4E87314AD8}"/>
              </a:ext>
            </a:extLst>
          </p:cNvPr>
          <p:cNvSpPr/>
          <p:nvPr/>
        </p:nvSpPr>
        <p:spPr>
          <a:xfrm>
            <a:off x="2587486" y="3262572"/>
            <a:ext cx="4501243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RADIO ANTENA</a:t>
            </a:r>
            <a:endParaRPr lang="it-IT" sz="1400" i="1" dirty="0">
              <a:solidFill>
                <a:schemeClr val="tx1"/>
              </a:solidFill>
            </a:endParaRPr>
          </a:p>
        </p:txBody>
      </p:sp>
      <p:sp>
        <p:nvSpPr>
          <p:cNvPr id="30" name="Pravokotnik: zaokroženi vogali 29">
            <a:extLst>
              <a:ext uri="{FF2B5EF4-FFF2-40B4-BE49-F238E27FC236}">
                <a16:creationId xmlns:a16="http://schemas.microsoft.com/office/drawing/2014/main" id="{75356F18-B48D-78F5-C9B0-C977C39DF1BB}"/>
              </a:ext>
            </a:extLst>
          </p:cNvPr>
          <p:cNvSpPr/>
          <p:nvPr/>
        </p:nvSpPr>
        <p:spPr>
          <a:xfrm>
            <a:off x="2587486" y="3685107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RADIO 1 80-A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3" name="Pravokotnik: zaokroženi vogali 32">
            <a:extLst>
              <a:ext uri="{FF2B5EF4-FFF2-40B4-BE49-F238E27FC236}">
                <a16:creationId xmlns:a16="http://schemas.microsoft.com/office/drawing/2014/main" id="{6391A7D3-1DC7-8077-EB5C-34FAFE55ADB8}"/>
              </a:ext>
            </a:extLst>
          </p:cNvPr>
          <p:cNvSpPr/>
          <p:nvPr/>
        </p:nvSpPr>
        <p:spPr>
          <a:xfrm>
            <a:off x="2587486" y="4107642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RADIO CENTER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6" name="Pravokotnik: zaokroženi vogali 35">
            <a:extLst>
              <a:ext uri="{FF2B5EF4-FFF2-40B4-BE49-F238E27FC236}">
                <a16:creationId xmlns:a16="http://schemas.microsoft.com/office/drawing/2014/main" id="{88DFC726-EA1F-F5BF-B90F-E3A3C67D545F}"/>
              </a:ext>
            </a:extLst>
          </p:cNvPr>
          <p:cNvSpPr/>
          <p:nvPr/>
        </p:nvSpPr>
        <p:spPr>
          <a:xfrm>
            <a:off x="2587486" y="4530177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RADIO CITY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9" name="Pravokotnik: zaokroženi vogali 38">
            <a:extLst>
              <a:ext uri="{FF2B5EF4-FFF2-40B4-BE49-F238E27FC236}">
                <a16:creationId xmlns:a16="http://schemas.microsoft.com/office/drawing/2014/main" id="{65F77423-7E3D-AB7C-2761-A065FFCF4865}"/>
              </a:ext>
            </a:extLst>
          </p:cNvPr>
          <p:cNvSpPr/>
          <p:nvPr/>
        </p:nvSpPr>
        <p:spPr>
          <a:xfrm>
            <a:off x="2587486" y="4952712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RADIO CAPRIS</a:t>
            </a:r>
            <a:endParaRPr lang="it-IT" sz="1400" i="1" dirty="0">
              <a:solidFill>
                <a:schemeClr val="tx1"/>
              </a:solidFill>
            </a:endParaRPr>
          </a:p>
        </p:txBody>
      </p:sp>
      <p:sp>
        <p:nvSpPr>
          <p:cNvPr id="42" name="Pravokotnik: zaokroženi vogali 41">
            <a:extLst>
              <a:ext uri="{FF2B5EF4-FFF2-40B4-BE49-F238E27FC236}">
                <a16:creationId xmlns:a16="http://schemas.microsoft.com/office/drawing/2014/main" id="{86D75FDB-E19D-8B6F-C9EE-B8719F120862}"/>
              </a:ext>
            </a:extLst>
          </p:cNvPr>
          <p:cNvSpPr/>
          <p:nvPr/>
        </p:nvSpPr>
        <p:spPr>
          <a:xfrm>
            <a:off x="2587486" y="5375247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spc="-30" dirty="0">
                <a:solidFill>
                  <a:schemeClr val="tx1"/>
                </a:solidFill>
              </a:rPr>
              <a:t>RADIO EKSPRES</a:t>
            </a:r>
            <a:endParaRPr lang="en-US" sz="1400" i="1" spc="-30" dirty="0">
              <a:solidFill>
                <a:schemeClr val="tx1"/>
              </a:solidFill>
            </a:endParaRPr>
          </a:p>
        </p:txBody>
      </p:sp>
      <p:sp>
        <p:nvSpPr>
          <p:cNvPr id="55" name="Pravokotnik: zaokroženi vogali 54">
            <a:extLst>
              <a:ext uri="{FF2B5EF4-FFF2-40B4-BE49-F238E27FC236}">
                <a16:creationId xmlns:a16="http://schemas.microsoft.com/office/drawing/2014/main" id="{FF38F31D-6DDC-59E3-2B5D-AB51FC49B63D}"/>
              </a:ext>
            </a:extLst>
          </p:cNvPr>
          <p:cNvSpPr/>
          <p:nvPr/>
        </p:nvSpPr>
        <p:spPr>
          <a:xfrm>
            <a:off x="2583535" y="5797785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ROCK RADIO SLOVENIJA</a:t>
            </a:r>
            <a:endParaRPr lang="it-IT" sz="1400" i="1" dirty="0">
              <a:solidFill>
                <a:schemeClr val="tx1"/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F7E0A1F-2ED1-9D9A-0F89-9ABDB7DA090D}"/>
              </a:ext>
            </a:extLst>
          </p:cNvPr>
          <p:cNvGrpSpPr/>
          <p:nvPr/>
        </p:nvGrpSpPr>
        <p:grpSpPr>
          <a:xfrm>
            <a:off x="2089005" y="6216925"/>
            <a:ext cx="482600" cy="308359"/>
            <a:chOff x="2090677" y="6217512"/>
            <a:chExt cx="482600" cy="308359"/>
          </a:xfrm>
        </p:grpSpPr>
        <p:sp>
          <p:nvSpPr>
            <p:cNvPr id="44" name="Elipsa 43">
              <a:extLst>
                <a:ext uri="{FF2B5EF4-FFF2-40B4-BE49-F238E27FC236}">
                  <a16:creationId xmlns:a16="http://schemas.microsoft.com/office/drawing/2014/main" id="{105D11B1-5A45-D09B-43BA-1D6965E831D0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60" name="PoljeZBesedilom 59">
              <a:extLst>
                <a:ext uri="{FF2B5EF4-FFF2-40B4-BE49-F238E27FC236}">
                  <a16:creationId xmlns:a16="http://schemas.microsoft.com/office/drawing/2014/main" id="{F0393A85-9A53-885D-6DEE-132B36709131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53</a:t>
              </a:r>
            </a:p>
          </p:txBody>
        </p:sp>
      </p:grpSp>
      <p:sp>
        <p:nvSpPr>
          <p:cNvPr id="63" name="Pravokotnik: zaokroženi vogali 62">
            <a:extLst>
              <a:ext uri="{FF2B5EF4-FFF2-40B4-BE49-F238E27FC236}">
                <a16:creationId xmlns:a16="http://schemas.microsoft.com/office/drawing/2014/main" id="{1003AB0A-A77C-13A6-20A1-301A26E2E90C}"/>
              </a:ext>
            </a:extLst>
          </p:cNvPr>
          <p:cNvSpPr/>
          <p:nvPr/>
        </p:nvSpPr>
        <p:spPr>
          <a:xfrm>
            <a:off x="7784897" y="2414694"/>
            <a:ext cx="720235" cy="308359"/>
          </a:xfrm>
          <a:prstGeom prst="roundRect">
            <a:avLst/>
          </a:prstGeom>
          <a:solidFill>
            <a:srgbClr val="FAA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i="1" dirty="0">
                <a:solidFill>
                  <a:schemeClr val="bg1"/>
                </a:solidFill>
              </a:rPr>
              <a:t>0,4%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sp>
        <p:nvSpPr>
          <p:cNvPr id="64" name="Pravokotnik: zaokroženi vogali 63">
            <a:extLst>
              <a:ext uri="{FF2B5EF4-FFF2-40B4-BE49-F238E27FC236}">
                <a16:creationId xmlns:a16="http://schemas.microsoft.com/office/drawing/2014/main" id="{0E293975-440F-2A7C-68AA-66A07B93B6F6}"/>
              </a:ext>
            </a:extLst>
          </p:cNvPr>
          <p:cNvSpPr/>
          <p:nvPr/>
        </p:nvSpPr>
        <p:spPr>
          <a:xfrm>
            <a:off x="9073849" y="2414694"/>
            <a:ext cx="720234" cy="308359"/>
          </a:xfrm>
          <a:prstGeom prst="roundRect">
            <a:avLst/>
          </a:prstGeom>
          <a:solidFill>
            <a:srgbClr val="FAA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i="1" dirty="0">
                <a:solidFill>
                  <a:schemeClr val="bg1"/>
                </a:solidFill>
              </a:rPr>
              <a:t>2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sp>
        <p:nvSpPr>
          <p:cNvPr id="67" name="Pravokotnik: zaokroženi vogali 66">
            <a:extLst>
              <a:ext uri="{FF2B5EF4-FFF2-40B4-BE49-F238E27FC236}">
                <a16:creationId xmlns:a16="http://schemas.microsoft.com/office/drawing/2014/main" id="{0B0D2000-D6D3-6CCC-B5DC-D29C4192CA7B}"/>
              </a:ext>
            </a:extLst>
          </p:cNvPr>
          <p:cNvSpPr/>
          <p:nvPr/>
        </p:nvSpPr>
        <p:spPr>
          <a:xfrm>
            <a:off x="7784897" y="2841633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1,7%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8" name="Pravokotnik: zaokroženi vogali 67">
            <a:extLst>
              <a:ext uri="{FF2B5EF4-FFF2-40B4-BE49-F238E27FC236}">
                <a16:creationId xmlns:a16="http://schemas.microsoft.com/office/drawing/2014/main" id="{D229E56D-8FD2-44E5-EC5E-F1F19A71953E}"/>
              </a:ext>
            </a:extLst>
          </p:cNvPr>
          <p:cNvSpPr/>
          <p:nvPr/>
        </p:nvSpPr>
        <p:spPr>
          <a:xfrm>
            <a:off x="9073849" y="2841633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22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9" name="Pravokotnik: zaokroženi vogali 68">
            <a:extLst>
              <a:ext uri="{FF2B5EF4-FFF2-40B4-BE49-F238E27FC236}">
                <a16:creationId xmlns:a16="http://schemas.microsoft.com/office/drawing/2014/main" id="{3E58ABD1-4E5C-3FE8-CD65-95F69C72B3FD}"/>
              </a:ext>
            </a:extLst>
          </p:cNvPr>
          <p:cNvSpPr/>
          <p:nvPr/>
        </p:nvSpPr>
        <p:spPr>
          <a:xfrm>
            <a:off x="7784897" y="3264168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2,6%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0" name="Pravokotnik: zaokroženi vogali 69">
            <a:extLst>
              <a:ext uri="{FF2B5EF4-FFF2-40B4-BE49-F238E27FC236}">
                <a16:creationId xmlns:a16="http://schemas.microsoft.com/office/drawing/2014/main" id="{2DBBBA21-964C-C2B3-1527-07F958D3EC8D}"/>
              </a:ext>
            </a:extLst>
          </p:cNvPr>
          <p:cNvSpPr/>
          <p:nvPr/>
        </p:nvSpPr>
        <p:spPr>
          <a:xfrm>
            <a:off x="9073849" y="3264168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223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1" name="Pravokotnik: zaokroženi vogali 70">
            <a:extLst>
              <a:ext uri="{FF2B5EF4-FFF2-40B4-BE49-F238E27FC236}">
                <a16:creationId xmlns:a16="http://schemas.microsoft.com/office/drawing/2014/main" id="{82FF8A32-95EA-68F0-B4BD-72CB53B5FF86}"/>
              </a:ext>
            </a:extLst>
          </p:cNvPr>
          <p:cNvSpPr/>
          <p:nvPr/>
        </p:nvSpPr>
        <p:spPr>
          <a:xfrm>
            <a:off x="7784897" y="3686703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3,2%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2" name="Pravokotnik: zaokroženi vogali 71">
            <a:extLst>
              <a:ext uri="{FF2B5EF4-FFF2-40B4-BE49-F238E27FC236}">
                <a16:creationId xmlns:a16="http://schemas.microsoft.com/office/drawing/2014/main" id="{D470AAB4-CDC5-DEE8-1402-004D164B9E19}"/>
              </a:ext>
            </a:extLst>
          </p:cNvPr>
          <p:cNvSpPr/>
          <p:nvPr/>
        </p:nvSpPr>
        <p:spPr>
          <a:xfrm>
            <a:off x="9073849" y="3686703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414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3" name="Pravokotnik: zaokroženi vogali 72">
            <a:extLst>
              <a:ext uri="{FF2B5EF4-FFF2-40B4-BE49-F238E27FC236}">
                <a16:creationId xmlns:a16="http://schemas.microsoft.com/office/drawing/2014/main" id="{9C1C5184-75C7-1D46-9CE3-23E7559C77FC}"/>
              </a:ext>
            </a:extLst>
          </p:cNvPr>
          <p:cNvSpPr/>
          <p:nvPr/>
        </p:nvSpPr>
        <p:spPr>
          <a:xfrm>
            <a:off x="7784897" y="4109238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3,6%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4" name="Pravokotnik: zaokroženi vogali 73">
            <a:extLst>
              <a:ext uri="{FF2B5EF4-FFF2-40B4-BE49-F238E27FC236}">
                <a16:creationId xmlns:a16="http://schemas.microsoft.com/office/drawing/2014/main" id="{E429FB1A-BF3B-6615-621B-7FAD7EE87E77}"/>
              </a:ext>
            </a:extLst>
          </p:cNvPr>
          <p:cNvSpPr/>
          <p:nvPr/>
        </p:nvSpPr>
        <p:spPr>
          <a:xfrm>
            <a:off x="9073849" y="4109238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99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5" name="Pravokotnik: zaokroženi vogali 74">
            <a:extLst>
              <a:ext uri="{FF2B5EF4-FFF2-40B4-BE49-F238E27FC236}">
                <a16:creationId xmlns:a16="http://schemas.microsoft.com/office/drawing/2014/main" id="{8C582EC4-0608-6D36-86A8-05C74D78E6E7}"/>
              </a:ext>
            </a:extLst>
          </p:cNvPr>
          <p:cNvSpPr/>
          <p:nvPr/>
        </p:nvSpPr>
        <p:spPr>
          <a:xfrm>
            <a:off x="7784897" y="4537957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4,0%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6" name="Pravokotnik: zaokroženi vogali 75">
            <a:extLst>
              <a:ext uri="{FF2B5EF4-FFF2-40B4-BE49-F238E27FC236}">
                <a16:creationId xmlns:a16="http://schemas.microsoft.com/office/drawing/2014/main" id="{642B3E36-F206-31E2-204F-F3775C0BCFFE}"/>
              </a:ext>
            </a:extLst>
          </p:cNvPr>
          <p:cNvSpPr/>
          <p:nvPr/>
        </p:nvSpPr>
        <p:spPr>
          <a:xfrm>
            <a:off x="9073849" y="4537957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731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7" name="Pravokotnik: zaokroženi vogali 76">
            <a:extLst>
              <a:ext uri="{FF2B5EF4-FFF2-40B4-BE49-F238E27FC236}">
                <a16:creationId xmlns:a16="http://schemas.microsoft.com/office/drawing/2014/main" id="{5B760D00-93D5-FAA1-3902-3247720DCF81}"/>
              </a:ext>
            </a:extLst>
          </p:cNvPr>
          <p:cNvSpPr/>
          <p:nvPr/>
        </p:nvSpPr>
        <p:spPr>
          <a:xfrm>
            <a:off x="7784897" y="4954308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4,9%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8" name="Pravokotnik: zaokroženi vogali 77">
            <a:extLst>
              <a:ext uri="{FF2B5EF4-FFF2-40B4-BE49-F238E27FC236}">
                <a16:creationId xmlns:a16="http://schemas.microsoft.com/office/drawing/2014/main" id="{79D9E9EA-5D1C-5C51-1614-362EF48006B1}"/>
              </a:ext>
            </a:extLst>
          </p:cNvPr>
          <p:cNvSpPr/>
          <p:nvPr/>
        </p:nvSpPr>
        <p:spPr>
          <a:xfrm>
            <a:off x="9073849" y="4954308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236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9" name="Pravokotnik: zaokroženi vogali 78">
            <a:extLst>
              <a:ext uri="{FF2B5EF4-FFF2-40B4-BE49-F238E27FC236}">
                <a16:creationId xmlns:a16="http://schemas.microsoft.com/office/drawing/2014/main" id="{E465E0DE-76F1-6762-A4C3-4AD750EAD7A3}"/>
              </a:ext>
            </a:extLst>
          </p:cNvPr>
          <p:cNvSpPr/>
          <p:nvPr/>
        </p:nvSpPr>
        <p:spPr>
          <a:xfrm>
            <a:off x="7784897" y="5368051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6,1%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80" name="Pravokotnik: zaokroženi vogali 79">
            <a:extLst>
              <a:ext uri="{FF2B5EF4-FFF2-40B4-BE49-F238E27FC236}">
                <a16:creationId xmlns:a16="http://schemas.microsoft.com/office/drawing/2014/main" id="{CEB675F1-8C86-5945-129B-8DD45FB3B68C}"/>
              </a:ext>
            </a:extLst>
          </p:cNvPr>
          <p:cNvSpPr/>
          <p:nvPr/>
        </p:nvSpPr>
        <p:spPr>
          <a:xfrm>
            <a:off x="9073849" y="5368051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648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81" name="Pravokotnik: zaokroženi vogali 80">
            <a:extLst>
              <a:ext uri="{FF2B5EF4-FFF2-40B4-BE49-F238E27FC236}">
                <a16:creationId xmlns:a16="http://schemas.microsoft.com/office/drawing/2014/main" id="{3AD60FB5-4962-34C6-C0E6-C7EF20E1487F}"/>
              </a:ext>
            </a:extLst>
          </p:cNvPr>
          <p:cNvSpPr/>
          <p:nvPr/>
        </p:nvSpPr>
        <p:spPr>
          <a:xfrm>
            <a:off x="7784897" y="5798799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7,6%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82" name="Pravokotnik: zaokroženi vogali 81">
            <a:extLst>
              <a:ext uri="{FF2B5EF4-FFF2-40B4-BE49-F238E27FC236}">
                <a16:creationId xmlns:a16="http://schemas.microsoft.com/office/drawing/2014/main" id="{83C11429-4946-5183-007A-42EB2C0622EA}"/>
              </a:ext>
            </a:extLst>
          </p:cNvPr>
          <p:cNvSpPr/>
          <p:nvPr/>
        </p:nvSpPr>
        <p:spPr>
          <a:xfrm>
            <a:off x="9073849" y="5798799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260</a:t>
            </a:r>
            <a:endParaRPr lang="it-IT" sz="1400" dirty="0">
              <a:solidFill>
                <a:schemeClr val="tx1"/>
              </a:solidFill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0EDC91D6-EE08-13E3-6621-C1493BD9F0DE}"/>
              </a:ext>
            </a:extLst>
          </p:cNvPr>
          <p:cNvGrpSpPr/>
          <p:nvPr/>
        </p:nvGrpSpPr>
        <p:grpSpPr>
          <a:xfrm>
            <a:off x="2089005" y="5794973"/>
            <a:ext cx="482600" cy="308359"/>
            <a:chOff x="2090677" y="6217512"/>
            <a:chExt cx="482600" cy="308359"/>
          </a:xfrm>
        </p:grpSpPr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28F1123C-69F7-4F3D-ADD3-A84740B3A1EB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2E128558-419C-4246-C14A-C86F9CC7F0E2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54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1C5B1DD-39B6-ADC6-97C0-58B734F7DBB1}"/>
              </a:ext>
            </a:extLst>
          </p:cNvPr>
          <p:cNvGrpSpPr/>
          <p:nvPr/>
        </p:nvGrpSpPr>
        <p:grpSpPr>
          <a:xfrm>
            <a:off x="2089005" y="5372438"/>
            <a:ext cx="482600" cy="308359"/>
            <a:chOff x="2090677" y="6217512"/>
            <a:chExt cx="482600" cy="308359"/>
          </a:xfrm>
        </p:grpSpPr>
        <p:sp>
          <p:nvSpPr>
            <p:cNvPr id="17" name="Elipsa 16">
              <a:extLst>
                <a:ext uri="{FF2B5EF4-FFF2-40B4-BE49-F238E27FC236}">
                  <a16:creationId xmlns:a16="http://schemas.microsoft.com/office/drawing/2014/main" id="{390D5352-6CCA-0F08-08FF-DB6F66FC6BBD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18" name="PoljeZBesedilom 17">
              <a:extLst>
                <a:ext uri="{FF2B5EF4-FFF2-40B4-BE49-F238E27FC236}">
                  <a16:creationId xmlns:a16="http://schemas.microsoft.com/office/drawing/2014/main" id="{511DCE27-48DE-9A27-5C7A-7C5E07D1CA3E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55</a:t>
              </a: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4491674E-DC6A-597E-D1C4-F3C419ACF26D}"/>
              </a:ext>
            </a:extLst>
          </p:cNvPr>
          <p:cNvGrpSpPr/>
          <p:nvPr/>
        </p:nvGrpSpPr>
        <p:grpSpPr>
          <a:xfrm>
            <a:off x="2089005" y="4946665"/>
            <a:ext cx="482600" cy="308359"/>
            <a:chOff x="2090677" y="6217512"/>
            <a:chExt cx="482600" cy="308359"/>
          </a:xfrm>
        </p:grpSpPr>
        <p:sp>
          <p:nvSpPr>
            <p:cNvPr id="46" name="Elipsa 45">
              <a:extLst>
                <a:ext uri="{FF2B5EF4-FFF2-40B4-BE49-F238E27FC236}">
                  <a16:creationId xmlns:a16="http://schemas.microsoft.com/office/drawing/2014/main" id="{90A75E30-8163-91F1-22D4-6F9C14B96030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47" name="PoljeZBesedilom 46">
              <a:extLst>
                <a:ext uri="{FF2B5EF4-FFF2-40B4-BE49-F238E27FC236}">
                  <a16:creationId xmlns:a16="http://schemas.microsoft.com/office/drawing/2014/main" id="{B2E7590F-68A5-EFBC-DE1F-108E32BB7021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56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9D1D8692-0A34-992A-3A08-22B31340AE73}"/>
              </a:ext>
            </a:extLst>
          </p:cNvPr>
          <p:cNvGrpSpPr/>
          <p:nvPr/>
        </p:nvGrpSpPr>
        <p:grpSpPr>
          <a:xfrm>
            <a:off x="2089005" y="4527368"/>
            <a:ext cx="482600" cy="308359"/>
            <a:chOff x="2090677" y="6217512"/>
            <a:chExt cx="482600" cy="308359"/>
          </a:xfrm>
        </p:grpSpPr>
        <p:sp>
          <p:nvSpPr>
            <p:cNvPr id="49" name="Elipsa 48">
              <a:extLst>
                <a:ext uri="{FF2B5EF4-FFF2-40B4-BE49-F238E27FC236}">
                  <a16:creationId xmlns:a16="http://schemas.microsoft.com/office/drawing/2014/main" id="{11C08238-7B70-908D-249F-0E174646D336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50" name="PoljeZBesedilom 49">
              <a:extLst>
                <a:ext uri="{FF2B5EF4-FFF2-40B4-BE49-F238E27FC236}">
                  <a16:creationId xmlns:a16="http://schemas.microsoft.com/office/drawing/2014/main" id="{5F7D76BD-8B68-279F-1C62-EA0FFCEF39E3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57</a:t>
              </a:r>
            </a:p>
          </p:txBody>
        </p: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4FFF8711-68E1-0F1E-6540-B4782E8AC6EF}"/>
              </a:ext>
            </a:extLst>
          </p:cNvPr>
          <p:cNvGrpSpPr/>
          <p:nvPr/>
        </p:nvGrpSpPr>
        <p:grpSpPr>
          <a:xfrm>
            <a:off x="2089005" y="4104135"/>
            <a:ext cx="482600" cy="308359"/>
            <a:chOff x="2090677" y="6217512"/>
            <a:chExt cx="482600" cy="308359"/>
          </a:xfrm>
        </p:grpSpPr>
        <p:sp>
          <p:nvSpPr>
            <p:cNvPr id="52" name="Elipsa 51">
              <a:extLst>
                <a:ext uri="{FF2B5EF4-FFF2-40B4-BE49-F238E27FC236}">
                  <a16:creationId xmlns:a16="http://schemas.microsoft.com/office/drawing/2014/main" id="{DB50150F-82D4-3D18-C5B8-399A196BE844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56" name="PoljeZBesedilom 55">
              <a:extLst>
                <a:ext uri="{FF2B5EF4-FFF2-40B4-BE49-F238E27FC236}">
                  <a16:creationId xmlns:a16="http://schemas.microsoft.com/office/drawing/2014/main" id="{1E1F409E-6CC0-1836-3B11-C0B43A83CF95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58</a:t>
              </a:r>
            </a:p>
          </p:txBody>
        </p:sp>
      </p:grp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3029A90B-2292-6E1B-5C68-C18BE4EB405B}"/>
              </a:ext>
            </a:extLst>
          </p:cNvPr>
          <p:cNvGrpSpPr/>
          <p:nvPr/>
        </p:nvGrpSpPr>
        <p:grpSpPr>
          <a:xfrm>
            <a:off x="2089005" y="3682063"/>
            <a:ext cx="482600" cy="308359"/>
            <a:chOff x="2090677" y="6217512"/>
            <a:chExt cx="482600" cy="308359"/>
          </a:xfrm>
        </p:grpSpPr>
        <p:sp>
          <p:nvSpPr>
            <p:cNvPr id="58" name="Elipsa 57">
              <a:extLst>
                <a:ext uri="{FF2B5EF4-FFF2-40B4-BE49-F238E27FC236}">
                  <a16:creationId xmlns:a16="http://schemas.microsoft.com/office/drawing/2014/main" id="{24A387F3-819D-1F47-E819-FA070A0A8EAB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59" name="PoljeZBesedilom 58">
              <a:extLst>
                <a:ext uri="{FF2B5EF4-FFF2-40B4-BE49-F238E27FC236}">
                  <a16:creationId xmlns:a16="http://schemas.microsoft.com/office/drawing/2014/main" id="{EC4729EA-8B66-9296-BA38-2DB3ED03E147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59</a:t>
              </a:r>
            </a:p>
          </p:txBody>
        </p: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5EB3D930-C133-D53A-0B26-FB51AA5AB79C}"/>
              </a:ext>
            </a:extLst>
          </p:cNvPr>
          <p:cNvGrpSpPr/>
          <p:nvPr/>
        </p:nvGrpSpPr>
        <p:grpSpPr>
          <a:xfrm>
            <a:off x="2089005" y="3258360"/>
            <a:ext cx="482600" cy="308359"/>
            <a:chOff x="2090677" y="6217512"/>
            <a:chExt cx="482600" cy="308359"/>
          </a:xfrm>
        </p:grpSpPr>
        <p:sp>
          <p:nvSpPr>
            <p:cNvPr id="62" name="Elipsa 61">
              <a:extLst>
                <a:ext uri="{FF2B5EF4-FFF2-40B4-BE49-F238E27FC236}">
                  <a16:creationId xmlns:a16="http://schemas.microsoft.com/office/drawing/2014/main" id="{6875BBC7-80C7-302D-5F30-5AE0F4A399CB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83" name="PoljeZBesedilom 82">
              <a:extLst>
                <a:ext uri="{FF2B5EF4-FFF2-40B4-BE49-F238E27FC236}">
                  <a16:creationId xmlns:a16="http://schemas.microsoft.com/office/drawing/2014/main" id="{825A7BB9-6525-4677-96AA-E1E177D39572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60</a:t>
              </a:r>
            </a:p>
          </p:txBody>
        </p:sp>
      </p:grpSp>
      <p:grpSp>
        <p:nvGrpSpPr>
          <p:cNvPr id="84" name="Skupina 83">
            <a:extLst>
              <a:ext uri="{FF2B5EF4-FFF2-40B4-BE49-F238E27FC236}">
                <a16:creationId xmlns:a16="http://schemas.microsoft.com/office/drawing/2014/main" id="{33A6EF68-2778-502C-4037-0E646DBD1A1A}"/>
              </a:ext>
            </a:extLst>
          </p:cNvPr>
          <p:cNvGrpSpPr/>
          <p:nvPr/>
        </p:nvGrpSpPr>
        <p:grpSpPr>
          <a:xfrm>
            <a:off x="2089005" y="2840619"/>
            <a:ext cx="482600" cy="308359"/>
            <a:chOff x="2090677" y="6217512"/>
            <a:chExt cx="482600" cy="308359"/>
          </a:xfrm>
        </p:grpSpPr>
        <p:sp>
          <p:nvSpPr>
            <p:cNvPr id="85" name="Elipsa 84">
              <a:extLst>
                <a:ext uri="{FF2B5EF4-FFF2-40B4-BE49-F238E27FC236}">
                  <a16:creationId xmlns:a16="http://schemas.microsoft.com/office/drawing/2014/main" id="{76F597A4-4F76-EB62-D3C4-93C1EEC48D60}"/>
                </a:ext>
              </a:extLst>
            </p:cNvPr>
            <p:cNvSpPr/>
            <p:nvPr/>
          </p:nvSpPr>
          <p:spPr>
            <a:xfrm>
              <a:off x="2113102" y="6217513"/>
              <a:ext cx="322071" cy="308358"/>
            </a:xfrm>
            <a:prstGeom prst="ellipse">
              <a:avLst/>
            </a:prstGeom>
            <a:solidFill>
              <a:srgbClr val="FBD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86" name="PoljeZBesedilom 85">
              <a:extLst>
                <a:ext uri="{FF2B5EF4-FFF2-40B4-BE49-F238E27FC236}">
                  <a16:creationId xmlns:a16="http://schemas.microsoft.com/office/drawing/2014/main" id="{5B268ABB-241E-6BCE-B51A-7B985709D0F3}"/>
                </a:ext>
              </a:extLst>
            </p:cNvPr>
            <p:cNvSpPr txBox="1"/>
            <p:nvPr/>
          </p:nvSpPr>
          <p:spPr>
            <a:xfrm>
              <a:off x="2090677" y="6217512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61</a:t>
              </a:r>
            </a:p>
          </p:txBody>
        </p:sp>
      </p:grp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7E691030-BAAB-4682-1CF2-AF5CB126BEF1}"/>
              </a:ext>
            </a:extLst>
          </p:cNvPr>
          <p:cNvGrpSpPr/>
          <p:nvPr/>
        </p:nvGrpSpPr>
        <p:grpSpPr>
          <a:xfrm>
            <a:off x="2089005" y="2414694"/>
            <a:ext cx="482600" cy="308358"/>
            <a:chOff x="2113281" y="2414695"/>
            <a:chExt cx="482600" cy="308358"/>
          </a:xfrm>
        </p:grpSpPr>
        <p:sp>
          <p:nvSpPr>
            <p:cNvPr id="88" name="Elipsa 87">
              <a:extLst>
                <a:ext uri="{FF2B5EF4-FFF2-40B4-BE49-F238E27FC236}">
                  <a16:creationId xmlns:a16="http://schemas.microsoft.com/office/drawing/2014/main" id="{277AFF10-3C9F-5493-CA82-6989E9557D81}"/>
                </a:ext>
              </a:extLst>
            </p:cNvPr>
            <p:cNvSpPr/>
            <p:nvPr/>
          </p:nvSpPr>
          <p:spPr>
            <a:xfrm>
              <a:off x="2135706" y="2414695"/>
              <a:ext cx="322071" cy="308358"/>
            </a:xfrm>
            <a:prstGeom prst="ellipse">
              <a:avLst/>
            </a:prstGeom>
            <a:solidFill>
              <a:srgbClr val="FAA2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900" spc="-200" dirty="0">
                <a:solidFill>
                  <a:schemeClr val="tx1"/>
                </a:solidFill>
              </a:endParaRPr>
            </a:p>
          </p:txBody>
        </p:sp>
        <p:sp>
          <p:nvSpPr>
            <p:cNvPr id="89" name="PoljeZBesedilom 88">
              <a:extLst>
                <a:ext uri="{FF2B5EF4-FFF2-40B4-BE49-F238E27FC236}">
                  <a16:creationId xmlns:a16="http://schemas.microsoft.com/office/drawing/2014/main" id="{140F6CDB-02B4-4669-60A8-95B5D897F7A7}"/>
                </a:ext>
              </a:extLst>
            </p:cNvPr>
            <p:cNvSpPr txBox="1"/>
            <p:nvPr/>
          </p:nvSpPr>
          <p:spPr>
            <a:xfrm>
              <a:off x="2113281" y="2414846"/>
              <a:ext cx="482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1400" b="1" dirty="0">
                  <a:solidFill>
                    <a:schemeClr val="bg1"/>
                  </a:solidFill>
                </a:rPr>
                <a:t>62</a:t>
              </a:r>
            </a:p>
          </p:txBody>
        </p:sp>
      </p:grpSp>
      <p:sp>
        <p:nvSpPr>
          <p:cNvPr id="91" name="Pravokotnik: zaokroženi vogali 90">
            <a:extLst>
              <a:ext uri="{FF2B5EF4-FFF2-40B4-BE49-F238E27FC236}">
                <a16:creationId xmlns:a16="http://schemas.microsoft.com/office/drawing/2014/main" id="{52A82FC4-C0CA-0293-DF9C-3DF4D60427CB}"/>
              </a:ext>
            </a:extLst>
          </p:cNvPr>
          <p:cNvSpPr/>
          <p:nvPr/>
        </p:nvSpPr>
        <p:spPr>
          <a:xfrm>
            <a:off x="2583535" y="6210148"/>
            <a:ext cx="450124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>
                <a:solidFill>
                  <a:schemeClr val="tx1"/>
                </a:solidFill>
              </a:rPr>
              <a:t>TOTI MAXI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2" name="Pravokotnik: zaokroženi vogali 91">
            <a:extLst>
              <a:ext uri="{FF2B5EF4-FFF2-40B4-BE49-F238E27FC236}">
                <a16:creationId xmlns:a16="http://schemas.microsoft.com/office/drawing/2014/main" id="{5280E20A-3CD4-A3A5-3394-34FCB068F46C}"/>
              </a:ext>
            </a:extLst>
          </p:cNvPr>
          <p:cNvSpPr/>
          <p:nvPr/>
        </p:nvSpPr>
        <p:spPr>
          <a:xfrm>
            <a:off x="7784897" y="6211162"/>
            <a:ext cx="720235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8,4%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3" name="Pravokotnik: zaokroženi vogali 92">
            <a:extLst>
              <a:ext uri="{FF2B5EF4-FFF2-40B4-BE49-F238E27FC236}">
                <a16:creationId xmlns:a16="http://schemas.microsoft.com/office/drawing/2014/main" id="{9103A032-A2E5-3E31-523B-85B73E39DC9F}"/>
              </a:ext>
            </a:extLst>
          </p:cNvPr>
          <p:cNvSpPr/>
          <p:nvPr/>
        </p:nvSpPr>
        <p:spPr>
          <a:xfrm>
            <a:off x="9073849" y="6211162"/>
            <a:ext cx="720234" cy="308359"/>
          </a:xfrm>
          <a:prstGeom prst="roundRect">
            <a:avLst/>
          </a:prstGeom>
          <a:solidFill>
            <a:srgbClr val="FBD6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solidFill>
                  <a:schemeClr val="tx1"/>
                </a:solidFill>
              </a:rPr>
              <a:t>1.139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0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64871"/>
            <a:ext cx="10515600" cy="1886672"/>
          </a:xfrm>
        </p:spPr>
        <p:txBody>
          <a:bodyPr>
            <a:normAutofit/>
          </a:bodyPr>
          <a:lstStyle/>
          <a:p>
            <a:br>
              <a:rPr lang="sl-SI" b="1" dirty="0"/>
            </a:br>
            <a:r>
              <a:rPr lang="sl-SI" b="1" dirty="0"/>
              <a:t>Število in trend slovenskih skladb med TOP 20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797496"/>
            <a:ext cx="4057890" cy="35013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5200" dirty="0"/>
          </a:p>
          <a:p>
            <a:r>
              <a:rPr lang="sl-SI" sz="5200" dirty="0"/>
              <a:t>2019: 0</a:t>
            </a:r>
            <a:r>
              <a:rPr lang="sl-SI" sz="4100" baseline="30000" dirty="0"/>
              <a:t>1</a:t>
            </a:r>
            <a:endParaRPr lang="sl-SI" sz="5200" dirty="0"/>
          </a:p>
          <a:p>
            <a:r>
              <a:rPr lang="sl-SI" sz="5200" dirty="0"/>
              <a:t>2020: 0</a:t>
            </a:r>
            <a:r>
              <a:rPr lang="sl-SI" sz="4100" baseline="30000" dirty="0"/>
              <a:t>2</a:t>
            </a:r>
            <a:endParaRPr lang="sl-SI" sz="5200" baseline="30000" dirty="0"/>
          </a:p>
          <a:p>
            <a:r>
              <a:rPr lang="sl-SI" sz="5200" dirty="0"/>
              <a:t>2021: 0</a:t>
            </a:r>
            <a:r>
              <a:rPr lang="sl-SI" sz="4100" baseline="30000" dirty="0"/>
              <a:t>3</a:t>
            </a:r>
            <a:endParaRPr lang="sl-SI" sz="5200" baseline="30000" dirty="0"/>
          </a:p>
          <a:p>
            <a:r>
              <a:rPr lang="sl-SI" sz="5200" dirty="0"/>
              <a:t>2022: 0</a:t>
            </a:r>
            <a:r>
              <a:rPr lang="sl-SI" sz="4100" baseline="30000" dirty="0"/>
              <a:t>4</a:t>
            </a:r>
          </a:p>
          <a:p>
            <a:r>
              <a:rPr lang="sl-SI" sz="5200" dirty="0"/>
              <a:t>2023: 2</a:t>
            </a:r>
            <a:endParaRPr lang="sl-SI" sz="4100" dirty="0"/>
          </a:p>
          <a:p>
            <a:pPr marL="0" indent="0">
              <a:buNone/>
            </a:pPr>
            <a:endParaRPr lang="sl-SI" sz="5200" dirty="0"/>
          </a:p>
          <a:p>
            <a:endParaRPr lang="sl-SI" sz="6200" dirty="0"/>
          </a:p>
          <a:p>
            <a:pPr marL="0" indent="0">
              <a:buNone/>
            </a:pPr>
            <a:endParaRPr lang="sl-SI" sz="6200" dirty="0"/>
          </a:p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896090" y="304480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Največkrat predvajane slovenske skladbe</a:t>
            </a:r>
            <a:endParaRPr lang="sl-SI" b="1" i="1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  <a:p>
            <a:pPr lvl="0">
              <a:tabLst>
                <a:tab pos="628650" algn="l"/>
              </a:tabLst>
            </a:pPr>
            <a:r>
              <a:rPr lang="sl-SI" b="1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2019:	Nika Zorjan &amp; </a:t>
            </a:r>
            <a:r>
              <a:rPr lang="sl-SI" b="1" i="1" dirty="0" err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Isaac</a:t>
            </a:r>
            <a:r>
              <a:rPr lang="sl-SI" b="1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 Palma - </a:t>
            </a:r>
            <a:r>
              <a:rPr lang="sl-SI" b="1" i="1" dirty="0" err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Ola</a:t>
            </a:r>
            <a:r>
              <a:rPr lang="sl-SI" b="1" i="1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sl-SI" b="1" i="1" dirty="0" err="1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Ola</a:t>
            </a:r>
            <a:endParaRPr lang="sl-SI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tabLst>
                <a:tab pos="628650" algn="l"/>
              </a:tabLst>
            </a:pP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2020:	Nina </a:t>
            </a:r>
            <a:r>
              <a:rPr lang="sl-SI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Pušlar</a:t>
            </a: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- Svet na dlani</a:t>
            </a:r>
          </a:p>
          <a:p>
            <a:pPr>
              <a:tabLst>
                <a:tab pos="628650" algn="l"/>
              </a:tabLst>
            </a:pP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2021:	Miran Rudan - Medena</a:t>
            </a:r>
          </a:p>
          <a:p>
            <a:pPr>
              <a:tabLst>
                <a:tab pos="628650" algn="l"/>
              </a:tabLst>
            </a:pP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2022:	Nina </a:t>
            </a:r>
            <a:r>
              <a:rPr lang="sl-SI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Pušlar</a:t>
            </a: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- Nina, Nina, Nina</a:t>
            </a:r>
          </a:p>
          <a:p>
            <a:pPr>
              <a:tabLst>
                <a:tab pos="628650" algn="l"/>
              </a:tabLst>
            </a:pP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2023:  Joker Out – </a:t>
            </a:r>
            <a:r>
              <a:rPr lang="sl-SI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Carpe</a:t>
            </a: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sl-SI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Diem</a:t>
            </a:r>
            <a:r>
              <a:rPr lang="sl-SI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endParaRPr lang="sl-SI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896090" y="521120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sl-SI" sz="1400" dirty="0">
                <a:solidFill>
                  <a:srgbClr val="FF0000"/>
                </a:solidFill>
                <a:latin typeface="Calibri" panose="020F0502020204030204" pitchFamily="34" charset="0"/>
              </a:rPr>
              <a:t>    prva slovenska skladba na 34. mestu.</a:t>
            </a:r>
          </a:p>
          <a:p>
            <a:r>
              <a:rPr lang="sl-SI" sz="14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sl-SI" sz="1400" dirty="0">
                <a:solidFill>
                  <a:srgbClr val="FF0000"/>
                </a:solidFill>
                <a:latin typeface="Calibri" panose="020F0502020204030204" pitchFamily="34" charset="0"/>
              </a:rPr>
              <a:t>    prva slovenska skladba na 40. mestu</a:t>
            </a:r>
          </a:p>
          <a:p>
            <a:r>
              <a:rPr lang="sl-SI" sz="14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sl-SI" sz="1400" dirty="0">
                <a:solidFill>
                  <a:srgbClr val="FF0000"/>
                </a:solidFill>
                <a:latin typeface="Calibri" panose="020F0502020204030204" pitchFamily="34" charset="0"/>
              </a:rPr>
              <a:t>    prva slovenska skladba na 40. mestu.</a:t>
            </a:r>
          </a:p>
          <a:p>
            <a:r>
              <a:rPr lang="sl-SI" sz="14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sl-SI" sz="1400" dirty="0">
                <a:solidFill>
                  <a:srgbClr val="FF0000"/>
                </a:solidFill>
                <a:latin typeface="Calibri" panose="020F0502020204030204" pitchFamily="34" charset="0"/>
              </a:rPr>
              <a:t>    prva slovenska skladba na 48. mestu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E87F4D-FC0D-F775-DB5A-29AD1EF63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169263"/>
            <a:ext cx="1943795" cy="14169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747AF2-34F7-9B9B-6C30-AB410EF73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0649" y="286684"/>
            <a:ext cx="1546897" cy="12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64871"/>
            <a:ext cx="10515600" cy="1886672"/>
          </a:xfrm>
        </p:spPr>
        <p:txBody>
          <a:bodyPr>
            <a:normAutofit/>
          </a:bodyPr>
          <a:lstStyle/>
          <a:p>
            <a:pPr algn="ctr"/>
            <a:br>
              <a:rPr lang="sl-SI" b="1" dirty="0"/>
            </a:br>
            <a:r>
              <a:rPr lang="sl-SI" b="1" dirty="0"/>
              <a:t>Najbolj predvajani slovenski izvajalec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363508" y="295154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628650" algn="l"/>
              </a:tabLst>
            </a:pP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2023</a:t>
            </a:r>
            <a:r>
              <a:rPr lang="sl-SI" sz="2800" b="1" i="1" dirty="0">
                <a:latin typeface="Calibri" panose="020F0502020204030204" pitchFamily="34" charset="0"/>
              </a:rPr>
              <a:t>: </a:t>
            </a:r>
            <a:r>
              <a:rPr lang="sl-SI" sz="2800" b="1" dirty="0">
                <a:latin typeface="Calibri" panose="020F0502020204030204" pitchFamily="34" charset="0"/>
              </a:rPr>
              <a:t>NINA PUŠLAR</a:t>
            </a:r>
            <a:endParaRPr lang="sl-SI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tabLst>
                <a:tab pos="628650" algn="l"/>
              </a:tabLst>
            </a:pP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2022</a:t>
            </a:r>
            <a:r>
              <a:rPr lang="sl-SI" sz="2800" b="1" i="1" dirty="0">
                <a:latin typeface="Calibri" panose="020F0502020204030204" pitchFamily="34" charset="0"/>
              </a:rPr>
              <a:t>: </a:t>
            </a:r>
            <a:r>
              <a:rPr lang="sl-SI" sz="2800" b="1" dirty="0">
                <a:latin typeface="Calibri" panose="020F0502020204030204" pitchFamily="34" charset="0"/>
              </a:rPr>
              <a:t>NINA PUŠLAR</a:t>
            </a:r>
            <a:endParaRPr lang="sl-SI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tabLst>
                <a:tab pos="628650" algn="l"/>
              </a:tabLst>
            </a:pP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2021</a:t>
            </a:r>
            <a:r>
              <a:rPr lang="sl-SI" sz="2800" b="1" i="1" dirty="0">
                <a:latin typeface="Calibri" panose="020F0502020204030204" pitchFamily="34" charset="0"/>
              </a:rPr>
              <a:t>:	</a:t>
            </a:r>
            <a:r>
              <a:rPr lang="sl-SI" sz="2800" b="1" dirty="0">
                <a:latin typeface="Calibri" panose="020F0502020204030204" pitchFamily="34" charset="0"/>
              </a:rPr>
              <a:t>NINA PUŠLAR</a:t>
            </a:r>
          </a:p>
          <a:p>
            <a:pPr>
              <a:tabLst>
                <a:tab pos="628650" algn="l"/>
              </a:tabLst>
            </a:pP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2020</a:t>
            </a:r>
            <a:r>
              <a:rPr lang="sl-SI" sz="2800" b="1" i="1" dirty="0">
                <a:latin typeface="Calibri" panose="020F0502020204030204" pitchFamily="34" charset="0"/>
              </a:rPr>
              <a:t>:	</a:t>
            </a:r>
            <a:r>
              <a:rPr lang="sl-SI" sz="2800" b="1" dirty="0">
                <a:latin typeface="Calibri" panose="020F0502020204030204" pitchFamily="34" charset="0"/>
              </a:rPr>
              <a:t>NINA PUŠLAR</a:t>
            </a:r>
          </a:p>
          <a:p>
            <a:pPr>
              <a:tabLst>
                <a:tab pos="628650" algn="l"/>
              </a:tabLst>
            </a:pPr>
            <a:r>
              <a:rPr lang="sl-SI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2019</a:t>
            </a:r>
            <a:r>
              <a:rPr lang="sl-SI" sz="2800" b="1" i="1" dirty="0">
                <a:latin typeface="Calibri" panose="020F0502020204030204" pitchFamily="34" charset="0"/>
              </a:rPr>
              <a:t>:	</a:t>
            </a:r>
            <a:r>
              <a:rPr lang="sl-SI" sz="2800" b="1" dirty="0">
                <a:latin typeface="Calibri" panose="020F0502020204030204" pitchFamily="34" charset="0"/>
              </a:rPr>
              <a:t>NINA PUŠLAR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8AAD7F-1759-B70E-7397-7A1B3FFE8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169263"/>
            <a:ext cx="1943795" cy="14169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699E85-1604-96D8-B212-0FD618AA2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0649" y="286684"/>
            <a:ext cx="1546897" cy="12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 r="-464" b="24325"/>
          <a:stretch/>
        </p:blipFill>
        <p:spPr>
          <a:xfrm>
            <a:off x="544032" y="54962"/>
            <a:ext cx="1943795" cy="14169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49" y="164757"/>
            <a:ext cx="1546897" cy="1307113"/>
          </a:xfrm>
          <a:prstGeom prst="rect">
            <a:avLst/>
          </a:prstGeom>
        </p:spPr>
      </p:pic>
      <p:graphicFrame>
        <p:nvGraphicFramePr>
          <p:cNvPr id="8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819662"/>
              </p:ext>
            </p:extLst>
          </p:nvPr>
        </p:nvGraphicFramePr>
        <p:xfrm>
          <a:off x="949466" y="1176238"/>
          <a:ext cx="10765812" cy="442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949466" y="5832257"/>
            <a:ext cx="1076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/>
              <a:t>Najbolj predvajana slovenska skladba v letu 2023 je bila</a:t>
            </a:r>
            <a:r>
              <a:rPr lang="en-US" b="1" dirty="0"/>
              <a:t> </a:t>
            </a:r>
            <a:r>
              <a:rPr lang="en-US" b="1" dirty="0" err="1"/>
              <a:t>predvajana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sl-SI" b="1" dirty="0"/>
              <a:t>45</a:t>
            </a:r>
            <a:r>
              <a:rPr lang="en-US" b="1" dirty="0"/>
              <a:t> </a:t>
            </a:r>
            <a:r>
              <a:rPr lang="en-US" b="1" dirty="0" err="1"/>
              <a:t>radijskih</a:t>
            </a:r>
            <a:r>
              <a:rPr lang="en-US" b="1" dirty="0"/>
              <a:t> </a:t>
            </a:r>
            <a:r>
              <a:rPr lang="en-US" b="1" dirty="0" err="1"/>
              <a:t>programih</a:t>
            </a:r>
            <a:r>
              <a:rPr lang="sl-SI" b="1" dirty="0"/>
              <a:t> (7 več kot 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5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1051</Words>
  <Application>Microsoft Office PowerPoint</Application>
  <PresentationFormat>Širokozaslonsko</PresentationFormat>
  <Paragraphs>278</Paragraphs>
  <Slides>17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Meiryo</vt:lpstr>
      <vt:lpstr>Aptos Narrow</vt:lpstr>
      <vt:lpstr>Arial</vt:lpstr>
      <vt:lpstr>Calibri</vt:lpstr>
      <vt:lpstr>Calibri Light</vt:lpstr>
      <vt:lpstr>Officeova tema</vt:lpstr>
      <vt:lpstr>Predstavitev trendov ter največkrat predvajane slovenske skladbe in izvajalca  v letu 2023</vt:lpstr>
      <vt:lpstr>Trendi predvajanja glasbe v 2023 in preteklih letih na radijskih programih</vt:lpstr>
      <vt:lpstr>PowerPointova predstavitev</vt:lpstr>
      <vt:lpstr>TOP 10 slovenskih skladb na radijskih programih v 2023</vt:lpstr>
      <vt:lpstr>Zgornjih 10 radijskih postaj po deležu domače glasbe</vt:lpstr>
      <vt:lpstr>Spodnjih 10 radijskih postaj po deležu domače glasbe</vt:lpstr>
      <vt:lpstr> Število in trend slovenskih skladb med TOP 20 </vt:lpstr>
      <vt:lpstr> Najbolj predvajani slovenski izvajalec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JOKER OUT   CARPE DIEM</vt:lpstr>
      <vt:lpstr>NINA PUŠLAR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Največkrat predvajan skladba na radijskih programih 2015</dc:title>
  <dc:creator>Ahac</dc:creator>
  <cp:lastModifiedBy>Jurka Fischer</cp:lastModifiedBy>
  <cp:revision>153</cp:revision>
  <cp:lastPrinted>2018-06-19T08:22:21Z</cp:lastPrinted>
  <dcterms:created xsi:type="dcterms:W3CDTF">2016-03-23T08:16:03Z</dcterms:created>
  <dcterms:modified xsi:type="dcterms:W3CDTF">2024-05-09T11:43:51Z</dcterms:modified>
</cp:coreProperties>
</file>